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2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61" r:id="rId3"/>
    <p:sldId id="263" r:id="rId4"/>
    <p:sldId id="265" r:id="rId5"/>
    <p:sldId id="318" r:id="rId6"/>
    <p:sldId id="266" r:id="rId7"/>
    <p:sldId id="289" r:id="rId8"/>
    <p:sldId id="269" r:id="rId9"/>
    <p:sldId id="270" r:id="rId10"/>
    <p:sldId id="306" r:id="rId11"/>
    <p:sldId id="268" r:id="rId12"/>
    <p:sldId id="290" r:id="rId13"/>
    <p:sldId id="258" r:id="rId14"/>
    <p:sldId id="275" r:id="rId15"/>
    <p:sldId id="317" r:id="rId16"/>
    <p:sldId id="291" r:id="rId17"/>
    <p:sldId id="301" r:id="rId18"/>
    <p:sldId id="321" r:id="rId19"/>
    <p:sldId id="312" r:id="rId20"/>
    <p:sldId id="307" r:id="rId21"/>
    <p:sldId id="323" r:id="rId22"/>
    <p:sldId id="324" r:id="rId23"/>
    <p:sldId id="314" r:id="rId24"/>
    <p:sldId id="322" r:id="rId25"/>
    <p:sldId id="316" r:id="rId26"/>
    <p:sldId id="284" r:id="rId27"/>
  </p:sldIdLst>
  <p:sldSz cx="12192000" cy="6858000"/>
  <p:notesSz cx="9866313" cy="673576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A9DD"/>
    <a:srgbClr val="E5004F"/>
    <a:srgbClr val="FFCDDE"/>
    <a:srgbClr val="FF0066"/>
    <a:srgbClr val="04A458"/>
    <a:srgbClr val="FFFFFF"/>
    <a:srgbClr val="240FC1"/>
    <a:srgbClr val="4E0EC2"/>
    <a:srgbClr val="280E52"/>
    <a:srgbClr val="290B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451137-8C03-43B0-A405-46A53DBC1CD4}" v="10" dt="2020-10-01T08:35:09.1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24" autoAdjust="0"/>
    <p:restoredTop sz="96429" autoAdjust="0"/>
  </p:normalViewPr>
  <p:slideViewPr>
    <p:cSldViewPr snapToGrid="0" showGuides="1">
      <p:cViewPr varScale="1">
        <p:scale>
          <a:sx n="85" d="100"/>
          <a:sy n="85" d="100"/>
        </p:scale>
        <p:origin x="629" y="53"/>
      </p:cViewPr>
      <p:guideLst>
        <p:guide orient="horz" pos="2160"/>
        <p:guide pos="3817"/>
      </p:guideLst>
    </p:cSldViewPr>
  </p:slideViewPr>
  <p:outlineViewPr>
    <p:cViewPr>
      <p:scale>
        <a:sx n="33" d="100"/>
        <a:sy n="33" d="100"/>
      </p:scale>
      <p:origin x="0" y="-165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878"/>
    </p:cViewPr>
  </p:sorterViewPr>
  <p:notesViewPr>
    <p:cSldViewPr snapToGrid="0" showGuides="1">
      <p:cViewPr varScale="1">
        <p:scale>
          <a:sx n="117" d="100"/>
          <a:sy n="117" d="100"/>
        </p:scale>
        <p:origin x="20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5403" cy="337958"/>
          </a:xfrm>
          <a:prstGeom prst="rect">
            <a:avLst/>
          </a:prstGeom>
        </p:spPr>
        <p:txBody>
          <a:bodyPr vert="horz" lIns="90644" tIns="45322" rIns="90644" bIns="45322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588629" y="0"/>
            <a:ext cx="4275403" cy="337958"/>
          </a:xfrm>
          <a:prstGeom prst="rect">
            <a:avLst/>
          </a:prstGeom>
        </p:spPr>
        <p:txBody>
          <a:bodyPr vert="horz" lIns="90644" tIns="45322" rIns="90644" bIns="45322" rtlCol="0"/>
          <a:lstStyle>
            <a:lvl1pPr algn="r">
              <a:defRPr sz="1200"/>
            </a:lvl1pPr>
          </a:lstStyle>
          <a:p>
            <a:fld id="{DA13F81A-0374-434D-BBD7-0AE6AC6A13AB}" type="datetimeFigureOut">
              <a:rPr kumimoji="1" lang="ja-JP" altLang="en-US" smtClean="0"/>
              <a:t>2020/11/13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2" y="6397807"/>
            <a:ext cx="4275403" cy="337957"/>
          </a:xfrm>
          <a:prstGeom prst="rect">
            <a:avLst/>
          </a:prstGeom>
        </p:spPr>
        <p:txBody>
          <a:bodyPr vert="horz" lIns="90644" tIns="45322" rIns="90644" bIns="45322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588629" y="6397807"/>
            <a:ext cx="4275403" cy="337957"/>
          </a:xfrm>
          <a:prstGeom prst="rect">
            <a:avLst/>
          </a:prstGeom>
        </p:spPr>
        <p:txBody>
          <a:bodyPr vert="horz" lIns="90644" tIns="45322" rIns="90644" bIns="45322" rtlCol="0" anchor="b"/>
          <a:lstStyle>
            <a:lvl1pPr algn="r">
              <a:defRPr sz="1200"/>
            </a:lvl1pPr>
          </a:lstStyle>
          <a:p>
            <a:fld id="{2C59A756-A118-41B6-961D-DA46BD6994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10269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5403" cy="337958"/>
          </a:xfrm>
          <a:prstGeom prst="rect">
            <a:avLst/>
          </a:prstGeom>
        </p:spPr>
        <p:txBody>
          <a:bodyPr vert="horz" lIns="90644" tIns="45322" rIns="90644" bIns="45322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588629" y="0"/>
            <a:ext cx="4275403" cy="337958"/>
          </a:xfrm>
          <a:prstGeom prst="rect">
            <a:avLst/>
          </a:prstGeom>
        </p:spPr>
        <p:txBody>
          <a:bodyPr vert="horz" lIns="90644" tIns="45322" rIns="90644" bIns="45322" rtlCol="0"/>
          <a:lstStyle>
            <a:lvl1pPr algn="r">
              <a:defRPr sz="1200"/>
            </a:lvl1pPr>
          </a:lstStyle>
          <a:p>
            <a:fld id="{69247AEC-86F9-4E46-A8D9-61D0948D43A4}" type="datetimeFigureOut">
              <a:rPr kumimoji="1" lang="ja-JP" altLang="en-US" smtClean="0"/>
              <a:t>2020/11/13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13063" y="841375"/>
            <a:ext cx="4040187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44" tIns="45322" rIns="90644" bIns="45322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86632" y="3241587"/>
            <a:ext cx="7893050" cy="2652207"/>
          </a:xfrm>
          <a:prstGeom prst="rect">
            <a:avLst/>
          </a:prstGeom>
        </p:spPr>
        <p:txBody>
          <a:bodyPr vert="horz" lIns="90644" tIns="45322" rIns="90644" bIns="45322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6397807"/>
            <a:ext cx="4275403" cy="337957"/>
          </a:xfrm>
          <a:prstGeom prst="rect">
            <a:avLst/>
          </a:prstGeom>
        </p:spPr>
        <p:txBody>
          <a:bodyPr vert="horz" lIns="90644" tIns="45322" rIns="90644" bIns="45322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588629" y="6397807"/>
            <a:ext cx="4275403" cy="337957"/>
          </a:xfrm>
          <a:prstGeom prst="rect">
            <a:avLst/>
          </a:prstGeom>
        </p:spPr>
        <p:txBody>
          <a:bodyPr vert="horz" lIns="90644" tIns="45322" rIns="90644" bIns="45322" rtlCol="0" anchor="b"/>
          <a:lstStyle>
            <a:lvl1pPr algn="r">
              <a:defRPr sz="1200"/>
            </a:lvl1pPr>
          </a:lstStyle>
          <a:p>
            <a:fld id="{02FF2404-D348-4AB2-A452-FBE2ACC655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0628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31">
              <a:defRPr/>
            </a:pPr>
            <a:r>
              <a:rPr kumimoji="1" lang="ja-JP" altLang="en-US" dirty="0"/>
              <a:t>このスライドを使用するに</a:t>
            </a:r>
            <a:r>
              <a:rPr lang="ja-JP" altLang="en-US" dirty="0"/>
              <a:t>あたってそれぞれの記号が示す内容は以下の通り。</a:t>
            </a:r>
            <a:endParaRPr kumimoji="1" lang="en-US" altLang="ja-JP" dirty="0"/>
          </a:p>
          <a:p>
            <a:pPr defTabSz="914331">
              <a:defRPr/>
            </a:pPr>
            <a:r>
              <a:rPr kumimoji="1" lang="ja-JP" altLang="en-US" dirty="0"/>
              <a:t>≪授業進行上のアドバイス≫</a:t>
            </a:r>
            <a:endParaRPr kumimoji="1" lang="en-US" altLang="ja-JP" dirty="0"/>
          </a:p>
          <a:p>
            <a:pPr marL="275426" indent="-275426" defTabSz="914331">
              <a:defRPr/>
            </a:pPr>
            <a:r>
              <a:rPr kumimoji="1" lang="en-US" altLang="ja-JP" dirty="0"/>
              <a:t>【</a:t>
            </a:r>
            <a:r>
              <a:rPr kumimoji="1" lang="ja-JP" altLang="en-US" dirty="0"/>
              <a:t>　</a:t>
            </a:r>
            <a:r>
              <a:rPr kumimoji="1" lang="en-US" altLang="ja-JP" dirty="0"/>
              <a:t>】</a:t>
            </a:r>
            <a:r>
              <a:rPr lang="ja-JP" altLang="en-US" dirty="0"/>
              <a:t>：スライドの位置づけ</a:t>
            </a:r>
            <a:endParaRPr lang="en-US" altLang="ja-JP" dirty="0"/>
          </a:p>
          <a:p>
            <a:pPr defTabSz="914331">
              <a:defRPr/>
            </a:pPr>
            <a:r>
              <a:rPr lang="en-US" altLang="ja-JP" dirty="0"/>
              <a:t>※</a:t>
            </a:r>
            <a:r>
              <a:rPr lang="ja-JP" altLang="en-US" dirty="0"/>
              <a:t>：時間配分</a:t>
            </a:r>
            <a:endParaRPr kumimoji="1" lang="en-US" altLang="ja-JP" dirty="0"/>
          </a:p>
          <a:p>
            <a:pPr defTabSz="914331">
              <a:defRPr/>
            </a:pPr>
            <a:r>
              <a:rPr kumimoji="1" lang="en-US" altLang="ja-JP" dirty="0"/>
              <a:t>Q</a:t>
            </a:r>
            <a:r>
              <a:rPr lang="ja-JP" altLang="en-US" dirty="0"/>
              <a:t>：授業の中で児童に考えさせたい</a:t>
            </a:r>
            <a:r>
              <a:rPr kumimoji="1" lang="ja-JP" altLang="en-US" dirty="0"/>
              <a:t>発問箇所</a:t>
            </a:r>
            <a:endParaRPr kumimoji="1" lang="en-US" altLang="ja-JP" dirty="0"/>
          </a:p>
          <a:p>
            <a:pPr defTabSz="914331">
              <a:defRPr/>
            </a:pPr>
            <a:r>
              <a:rPr kumimoji="1" lang="en-US" altLang="ja-JP" dirty="0"/>
              <a:t>T :</a:t>
            </a:r>
            <a:r>
              <a:rPr kumimoji="1" lang="ja-JP" altLang="en-US" dirty="0"/>
              <a:t>先生のことば、解説例</a:t>
            </a:r>
            <a:endParaRPr kumimoji="1" lang="en-US" altLang="ja-JP" dirty="0"/>
          </a:p>
          <a:p>
            <a:pPr defTabSz="914331">
              <a:defRPr/>
            </a:pPr>
            <a:r>
              <a:rPr kumimoji="1" lang="en-US" altLang="ja-JP" dirty="0"/>
              <a:t>C :</a:t>
            </a:r>
            <a:r>
              <a:rPr kumimoji="1" lang="ja-JP" altLang="en-US" dirty="0"/>
              <a:t>児童の発言例</a:t>
            </a:r>
            <a:r>
              <a:rPr kumimoji="1" lang="en-US" altLang="ja-JP" dirty="0"/>
              <a:t>   </a:t>
            </a:r>
          </a:p>
          <a:p>
            <a:pPr defTabSz="914331">
              <a:defRPr/>
            </a:pPr>
            <a:r>
              <a:rPr kumimoji="1" lang="ja-JP" altLang="en-US" dirty="0"/>
              <a:t>☛</a:t>
            </a:r>
            <a:r>
              <a:rPr lang="ja-JP" altLang="en-US" dirty="0">
                <a:sym typeface="Wingdings" panose="05000000000000000000" pitchFamily="2" charset="2"/>
              </a:rPr>
              <a:t>：おさえたいポイント（指導上の留意点）</a:t>
            </a:r>
            <a:endParaRPr lang="en-US" altLang="ja-JP" dirty="0">
              <a:sym typeface="Wingdings" panose="05000000000000000000" pitchFamily="2" charset="2"/>
            </a:endParaRPr>
          </a:p>
          <a:p>
            <a:pPr defTabSz="914331">
              <a:defRPr/>
            </a:pPr>
            <a:endParaRPr kumimoji="1" lang="en-US" altLang="ja-JP" dirty="0">
              <a:sym typeface="Wingdings" panose="05000000000000000000" pitchFamily="2" charset="2"/>
            </a:endParaRPr>
          </a:p>
          <a:p>
            <a:pPr defTabSz="914331">
              <a:defRPr/>
            </a:pPr>
            <a:r>
              <a:rPr kumimoji="1" lang="ja-JP" altLang="en-US" dirty="0"/>
              <a:t>≪先生のためのひとくちアドバイス≫</a:t>
            </a:r>
            <a:endParaRPr kumimoji="1" lang="en-US" altLang="ja-JP" dirty="0"/>
          </a:p>
          <a:p>
            <a:pPr defTabSz="914331">
              <a:defRPr/>
            </a:pPr>
            <a:r>
              <a:rPr kumimoji="1" lang="ja-JP" altLang="en-US" dirty="0"/>
              <a:t>◎</a:t>
            </a:r>
            <a:r>
              <a:rPr kumimoji="1" lang="en-US" altLang="ja-JP" dirty="0"/>
              <a:t>:『</a:t>
            </a:r>
            <a:r>
              <a:rPr kumimoji="1" lang="ja-JP" altLang="en-US" dirty="0"/>
              <a:t>ポプラディア</a:t>
            </a:r>
            <a:r>
              <a:rPr lang="en-US" altLang="ja-JP" dirty="0"/>
              <a:t>』</a:t>
            </a:r>
            <a:r>
              <a:rPr lang="ja-JP" altLang="en-US" dirty="0"/>
              <a:t>に関して</a:t>
            </a:r>
            <a:endParaRPr kumimoji="1" lang="en-US" altLang="ja-JP" dirty="0"/>
          </a:p>
          <a:p>
            <a:pPr defTabSz="914331">
              <a:defRPr/>
            </a:pPr>
            <a:r>
              <a:rPr lang="ja-JP" altLang="en-US" dirty="0"/>
              <a:t>★：実践方法について</a:t>
            </a:r>
            <a:endParaRPr lang="en-US" altLang="ja-JP" dirty="0"/>
          </a:p>
          <a:p>
            <a:pPr defTabSz="914331">
              <a:defRPr/>
            </a:pPr>
            <a:endParaRPr kumimoji="1" lang="en-US" altLang="ja-JP" dirty="0"/>
          </a:p>
          <a:p>
            <a:pPr defTabSz="914331">
              <a:defRPr/>
            </a:pPr>
            <a:r>
              <a:rPr kumimoji="1" lang="ja-JP" altLang="en-US" dirty="0"/>
              <a:t>以上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7165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【</a:t>
            </a:r>
            <a:r>
              <a:rPr lang="ja-JP" altLang="en-US" dirty="0"/>
              <a:t>百科事典の特長</a:t>
            </a:r>
            <a:r>
              <a:rPr lang="en-US" altLang="ja-JP" dirty="0"/>
              <a:t>】</a:t>
            </a:r>
          </a:p>
          <a:p>
            <a:endParaRPr kumimoji="1" lang="en-US" altLang="ja-JP" dirty="0"/>
          </a:p>
          <a:p>
            <a:r>
              <a:rPr kumimoji="1" lang="ja-JP" altLang="en-US" dirty="0"/>
              <a:t>☛</a:t>
            </a:r>
            <a:r>
              <a:rPr kumimoji="1" lang="ja-JP" altLang="en-US" b="1" dirty="0"/>
              <a:t>「百科」はあらゆる分野という意味。</a:t>
            </a:r>
            <a:endParaRPr kumimoji="1" lang="en-US" altLang="ja-JP" b="1" dirty="0"/>
          </a:p>
          <a:p>
            <a:r>
              <a:rPr lang="ja-JP" altLang="en-US" dirty="0"/>
              <a:t>　</a:t>
            </a:r>
            <a:r>
              <a:rPr lang="ja-JP" altLang="en-US" u="none" dirty="0"/>
              <a:t>　</a:t>
            </a:r>
            <a:r>
              <a:rPr kumimoji="1" lang="en-US" altLang="ja-JP" u="none" dirty="0"/>
              <a:t>『</a:t>
            </a:r>
            <a:r>
              <a:rPr kumimoji="1" lang="ja-JP" altLang="en-US" u="none" dirty="0"/>
              <a:t>ポプラディア</a:t>
            </a:r>
            <a:r>
              <a:rPr kumimoji="1" lang="en-US" altLang="ja-JP" u="none" dirty="0"/>
              <a:t>』</a:t>
            </a:r>
            <a:r>
              <a:rPr kumimoji="1" lang="ja-JP" altLang="en-US" u="none" dirty="0"/>
              <a:t>には、動物、植物、食べ物、乗り物、スポーツ、音楽など身近なことから</a:t>
            </a:r>
            <a:endParaRPr kumimoji="1" lang="en-US" altLang="ja-JP" u="none" dirty="0"/>
          </a:p>
          <a:p>
            <a:r>
              <a:rPr lang="ja-JP" altLang="en-US" u="none" dirty="0"/>
              <a:t>　　</a:t>
            </a:r>
            <a:r>
              <a:rPr kumimoji="1" lang="ja-JP" altLang="en-US" u="none" dirty="0"/>
              <a:t>世界の国々、地球のこと、宇宙のことなど</a:t>
            </a:r>
            <a:r>
              <a:rPr kumimoji="1" lang="ja-JP" altLang="en-US" b="1" u="none" dirty="0"/>
              <a:t>さまざまなことについての解説が</a:t>
            </a:r>
            <a:endParaRPr kumimoji="1" lang="en-US" altLang="ja-JP" b="1" u="none" dirty="0"/>
          </a:p>
          <a:p>
            <a:r>
              <a:rPr lang="en-US" altLang="ja-JP" b="1" u="none" dirty="0"/>
              <a:t>     </a:t>
            </a:r>
            <a:r>
              <a:rPr lang="ja-JP" altLang="en-US" b="1" u="none" dirty="0"/>
              <a:t>載っており</a:t>
            </a:r>
            <a:r>
              <a:rPr kumimoji="1" lang="ja-JP" altLang="en-US" b="1" u="none" dirty="0"/>
              <a:t>、正しい知識を得ることができる。</a:t>
            </a:r>
            <a:endParaRPr kumimoji="1" lang="en-US" altLang="ja-JP" b="1" u="none" dirty="0"/>
          </a:p>
          <a:p>
            <a:endParaRPr lang="en-US" altLang="ja-JP" b="1" dirty="0"/>
          </a:p>
          <a:p>
            <a:r>
              <a:rPr kumimoji="1" lang="en-US" altLang="ja-JP" dirty="0"/>
              <a:t>※</a:t>
            </a:r>
            <a:r>
              <a:rPr kumimoji="1" lang="ja-JP" altLang="en-US" dirty="0"/>
              <a:t>ここまでの説明で授業開始後</a:t>
            </a:r>
            <a:r>
              <a:rPr kumimoji="1" lang="en-US" altLang="ja-JP" dirty="0"/>
              <a:t>25</a:t>
            </a:r>
            <a:r>
              <a:rPr kumimoji="1" lang="ja-JP" altLang="en-US" dirty="0"/>
              <a:t>分経過</a:t>
            </a:r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6445">
              <a:defRPr/>
            </a:pPr>
            <a:fld id="{02FF2404-D348-4AB2-A452-FBE2ACC655E6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906445">
                <a:defRPr/>
              </a:pPr>
              <a:t>9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044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928938" y="819150"/>
            <a:ext cx="4040187" cy="22733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31">
              <a:defRPr/>
            </a:pPr>
            <a:r>
              <a:rPr kumimoji="1" lang="en-US" altLang="ja-JP" dirty="0"/>
              <a:t>【</a:t>
            </a:r>
            <a:r>
              <a:rPr kumimoji="1" lang="ja-JP" altLang="en-US" dirty="0"/>
              <a:t>百科事典の</a:t>
            </a:r>
            <a:r>
              <a:rPr lang="ja-JP" altLang="en-US" dirty="0"/>
              <a:t>ひき方導入①</a:t>
            </a:r>
            <a:r>
              <a:rPr kumimoji="1" lang="en-US" altLang="ja-JP" dirty="0"/>
              <a:t>】</a:t>
            </a:r>
            <a:r>
              <a:rPr kumimoji="1" lang="ja-JP" altLang="en-US" dirty="0"/>
              <a:t>　</a:t>
            </a:r>
            <a:endParaRPr kumimoji="1" lang="en-US" altLang="ja-JP" dirty="0"/>
          </a:p>
          <a:p>
            <a:pPr defTabSz="914331">
              <a:defRPr/>
            </a:pPr>
            <a:r>
              <a:rPr kumimoji="1" lang="en-US" altLang="ja-JP" dirty="0"/>
              <a:t>※</a:t>
            </a:r>
            <a:r>
              <a:rPr kumimoji="1" lang="ja-JP" altLang="en-US" dirty="0"/>
              <a:t>展開②：スライド</a:t>
            </a:r>
            <a:r>
              <a:rPr kumimoji="1" lang="en-US" altLang="ja-JP" dirty="0"/>
              <a:t>10</a:t>
            </a:r>
            <a:r>
              <a:rPr kumimoji="1" lang="ja-JP" altLang="en-US" dirty="0"/>
              <a:t>～</a:t>
            </a:r>
            <a:r>
              <a:rPr kumimoji="1" lang="en-US" altLang="ja-JP" dirty="0"/>
              <a:t>17</a:t>
            </a:r>
            <a:r>
              <a:rPr lang="ja-JP" altLang="en-US" dirty="0"/>
              <a:t>　</a:t>
            </a:r>
            <a:r>
              <a:rPr kumimoji="1" lang="ja-JP" altLang="en-US" dirty="0"/>
              <a:t>所要時間</a:t>
            </a:r>
            <a:r>
              <a:rPr kumimoji="1" lang="en-US" altLang="ja-JP" dirty="0"/>
              <a:t>7</a:t>
            </a:r>
            <a:r>
              <a:rPr kumimoji="1" lang="ja-JP" altLang="en-US" dirty="0"/>
              <a:t>分目安</a:t>
            </a:r>
            <a:endParaRPr lang="en-US" altLang="ja-JP" dirty="0"/>
          </a:p>
          <a:p>
            <a:pPr defTabSz="914331">
              <a:defRPr/>
            </a:pPr>
            <a:endParaRPr kumimoji="1" lang="en-US" altLang="ja-JP" b="1" dirty="0"/>
          </a:p>
          <a:p>
            <a:pPr defTabSz="914331">
              <a:defRPr/>
            </a:pPr>
            <a:r>
              <a:rPr kumimoji="1" lang="en-US" altLang="ja-JP" b="0" dirty="0"/>
              <a:t>T:</a:t>
            </a:r>
            <a:r>
              <a:rPr kumimoji="1" lang="ja-JP" altLang="en-US" b="0" dirty="0"/>
              <a:t>「ハテナシート」を調べたときに困ったことはありませんでしたか？</a:t>
            </a:r>
            <a:endParaRPr kumimoji="1" lang="en-US" altLang="ja-JP" b="0" dirty="0"/>
          </a:p>
          <a:p>
            <a:pPr defTabSz="914331">
              <a:defRPr/>
            </a:pPr>
            <a:r>
              <a:rPr kumimoji="1" lang="en-US" altLang="ja-JP" b="0" dirty="0"/>
              <a:t>C:</a:t>
            </a:r>
            <a:r>
              <a:rPr kumimoji="1" lang="ja-JP" altLang="en-US" b="0" dirty="0"/>
              <a:t>たくさんあって、探すのが難しかった。のばす音はどうしたらいいのかな？など</a:t>
            </a:r>
            <a:endParaRPr kumimoji="1" lang="en-US" altLang="ja-JP" b="0" dirty="0"/>
          </a:p>
          <a:p>
            <a:pPr defTabSz="914331">
              <a:defRPr/>
            </a:pPr>
            <a:r>
              <a:rPr kumimoji="1" lang="en-US" altLang="ja-JP" b="0" dirty="0"/>
              <a:t>T:</a:t>
            </a:r>
            <a:r>
              <a:rPr kumimoji="1" lang="ja-JP" altLang="en-US" b="0" dirty="0"/>
              <a:t>では、これからひき方のポイントを確認していきましょう。</a:t>
            </a:r>
            <a:endParaRPr kumimoji="1" lang="en-US" altLang="ja-JP" b="0" dirty="0"/>
          </a:p>
          <a:p>
            <a:endParaRPr kumimoji="1" lang="en-US" altLang="ja-JP" dirty="0"/>
          </a:p>
          <a:p>
            <a:r>
              <a:rPr kumimoji="1" lang="ja-JP" altLang="en-US" b="1" dirty="0"/>
              <a:t>　　 </a:t>
            </a:r>
            <a:endParaRPr kumimoji="1" lang="en-US" altLang="ja-JP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4975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【</a:t>
            </a:r>
            <a:r>
              <a:rPr lang="ja-JP" altLang="en-US" dirty="0"/>
              <a:t>百科事典のひき方導入②</a:t>
            </a:r>
            <a:r>
              <a:rPr lang="en-US" altLang="ja-JP" dirty="0"/>
              <a:t>】</a:t>
            </a:r>
            <a:r>
              <a:rPr lang="ja-JP" altLang="en-US" dirty="0"/>
              <a:t>　</a:t>
            </a:r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Q</a:t>
            </a:r>
            <a:r>
              <a:rPr kumimoji="1" lang="en-US" altLang="ja-JP" dirty="0"/>
              <a:t>:</a:t>
            </a:r>
            <a:r>
              <a:rPr kumimoji="1" lang="ja-JP" altLang="en-US" dirty="0"/>
              <a:t>質問です。この人はだれでしょう？</a:t>
            </a:r>
            <a:endParaRPr kumimoji="1" lang="en-US" altLang="ja-JP" dirty="0"/>
          </a:p>
          <a:p>
            <a:r>
              <a:rPr lang="en-US" altLang="ja-JP" dirty="0"/>
              <a:t>T:</a:t>
            </a:r>
            <a:r>
              <a:rPr kumimoji="1" lang="ja-JP" altLang="en-US" dirty="0"/>
              <a:t>答えは、オバマ，バラクさん。</a:t>
            </a:r>
            <a:endParaRPr kumimoji="1" lang="en-US" altLang="ja-JP" dirty="0"/>
          </a:p>
          <a:p>
            <a:pPr marL="87313"/>
            <a:r>
              <a:rPr kumimoji="1" lang="en-US" altLang="ja-JP" dirty="0"/>
              <a:t>『</a:t>
            </a:r>
            <a:r>
              <a:rPr kumimoji="1" lang="ja-JP" altLang="en-US" dirty="0"/>
              <a:t>ポプラディア</a:t>
            </a:r>
            <a:r>
              <a:rPr kumimoji="1" lang="en-US" altLang="ja-JP" dirty="0"/>
              <a:t>』</a:t>
            </a:r>
            <a:r>
              <a:rPr kumimoji="1" lang="ja-JP" altLang="en-US" dirty="0"/>
              <a:t>には、オバマさんのこと（人物のこと）も載っています。</a:t>
            </a:r>
            <a:endParaRPr kumimoji="1" lang="en-US" altLang="ja-JP" dirty="0"/>
          </a:p>
          <a:p>
            <a:endParaRPr kumimoji="1" lang="en-US" altLang="ja-JP" u="none" dirty="0"/>
          </a:p>
          <a:p>
            <a:r>
              <a:rPr kumimoji="1" lang="ja-JP" altLang="en-US" u="none" dirty="0"/>
              <a:t>◎「バラク・オバマ」ではないの？という姓名の並び順についての質問が出た場合</a:t>
            </a:r>
            <a:endParaRPr kumimoji="1" lang="en-US" altLang="ja-JP" u="none" dirty="0"/>
          </a:p>
          <a:p>
            <a:pPr marL="182563"/>
            <a:r>
              <a:rPr lang="en-US" altLang="ja-JP" u="none" dirty="0"/>
              <a:t>『</a:t>
            </a:r>
            <a:r>
              <a:rPr lang="ja-JP" altLang="en-US" u="none" dirty="0"/>
              <a:t>ポプラディア</a:t>
            </a:r>
            <a:r>
              <a:rPr lang="en-US" altLang="ja-JP" u="none" dirty="0"/>
              <a:t>』</a:t>
            </a:r>
            <a:r>
              <a:rPr lang="ja-JP" altLang="en-US" u="none" dirty="0"/>
              <a:t>の</a:t>
            </a:r>
            <a:r>
              <a:rPr lang="ja-JP" altLang="en-US" b="0" u="none" dirty="0"/>
              <a:t>人名の表し方のルールは</a:t>
            </a:r>
            <a:r>
              <a:rPr kumimoji="1" lang="ja-JP" altLang="en-US" u="none" dirty="0"/>
              <a:t>原則として、姓・名の順に記載する。</a:t>
            </a:r>
            <a:endParaRPr lang="en-US" altLang="ja-JP" u="none" dirty="0"/>
          </a:p>
          <a:p>
            <a:pPr marL="182563"/>
            <a:r>
              <a:rPr kumimoji="1" lang="ja-JP" altLang="en-US" u="none" dirty="0"/>
              <a:t>ただし、（韓国・中国以外の）外国の人名は、姓のうしろに「，」を</a:t>
            </a:r>
            <a:r>
              <a:rPr lang="ja-JP" altLang="en-US" dirty="0"/>
              <a:t>続けて</a:t>
            </a:r>
            <a:r>
              <a:rPr kumimoji="1" lang="ja-JP" altLang="en-US" u="none" dirty="0"/>
              <a:t>、</a:t>
            </a:r>
            <a:endParaRPr kumimoji="1" lang="en-US" altLang="ja-JP" u="none" dirty="0"/>
          </a:p>
          <a:p>
            <a:pPr marL="182563"/>
            <a:r>
              <a:rPr kumimoji="1" lang="ja-JP" altLang="en-US" u="none" dirty="0"/>
              <a:t>名を示して</a:t>
            </a:r>
            <a:r>
              <a:rPr lang="ja-JP" altLang="en-US" u="none" dirty="0"/>
              <a:t>いることを伝えるとよい</a:t>
            </a:r>
            <a:r>
              <a:rPr kumimoji="1" lang="ja-JP" altLang="en-US" u="none" dirty="0"/>
              <a:t>。　　　</a:t>
            </a:r>
          </a:p>
          <a:p>
            <a:r>
              <a:rPr kumimoji="1" lang="ja-JP" altLang="en-US" u="sng" dirty="0"/>
              <a:t>　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5943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【</a:t>
            </a:r>
            <a:r>
              <a:rPr lang="ja-JP" altLang="en-US" dirty="0"/>
              <a:t>百科事典のひき方導入③</a:t>
            </a:r>
            <a:r>
              <a:rPr lang="en-US" altLang="ja-JP" dirty="0"/>
              <a:t>】</a:t>
            </a:r>
            <a:r>
              <a:rPr lang="ja-JP" altLang="en-US" dirty="0"/>
              <a:t>　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en-US" altLang="ja-JP" dirty="0"/>
              <a:t>T:</a:t>
            </a:r>
            <a:r>
              <a:rPr lang="ja-JP" altLang="en-US" dirty="0"/>
              <a:t>実際に、百科事典で「オバマ，バラク」</a:t>
            </a:r>
            <a:r>
              <a:rPr lang="ja-JP" altLang="en-US" dirty="0" err="1"/>
              <a:t>さんを</a:t>
            </a:r>
            <a:r>
              <a:rPr lang="ja-JP" altLang="en-US" dirty="0"/>
              <a:t>探すとしたら、どうしたらいいかスライドで確認していきましょう。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5612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kumimoji="1" lang="en-US" altLang="ja-JP" dirty="0"/>
              <a:t>【</a:t>
            </a:r>
            <a:r>
              <a:rPr lang="ja-JP" altLang="en-US" dirty="0"/>
              <a:t>ひき</a:t>
            </a:r>
            <a:r>
              <a:rPr kumimoji="1" lang="ja-JP" altLang="en-US" dirty="0"/>
              <a:t>方の</a:t>
            </a:r>
            <a:r>
              <a:rPr lang="ja-JP" altLang="en-US" dirty="0"/>
              <a:t>説明</a:t>
            </a:r>
            <a:r>
              <a:rPr kumimoji="1" lang="ja-JP" altLang="en-US" dirty="0"/>
              <a:t>①（背・表紙）</a:t>
            </a:r>
            <a:r>
              <a:rPr kumimoji="1" lang="en-US" altLang="ja-JP" dirty="0"/>
              <a:t>】</a:t>
            </a:r>
          </a:p>
          <a:p>
            <a:pPr>
              <a:defRPr/>
            </a:pPr>
            <a:endParaRPr kumimoji="1" lang="en-US" altLang="ja-JP" dirty="0"/>
          </a:p>
          <a:p>
            <a:pPr defTabSz="906445">
              <a:defRPr/>
            </a:pPr>
            <a:r>
              <a:rPr lang="en-US" altLang="ja-JP" dirty="0"/>
              <a:t>T:</a:t>
            </a:r>
            <a:r>
              <a:rPr kumimoji="1" lang="ja-JP" altLang="en-US" dirty="0"/>
              <a:t>どの巻を</a:t>
            </a:r>
            <a:r>
              <a:rPr lang="ja-JP" altLang="en-US" dirty="0"/>
              <a:t>選んだ</a:t>
            </a:r>
            <a:r>
              <a:rPr kumimoji="1" lang="ja-JP" altLang="en-US" dirty="0"/>
              <a:t>らいいかな？</a:t>
            </a:r>
            <a:endParaRPr kumimoji="1" lang="en-US" altLang="ja-JP" dirty="0"/>
          </a:p>
          <a:p>
            <a:pPr defTabSz="906445">
              <a:defRPr/>
            </a:pPr>
            <a:r>
              <a:rPr kumimoji="1" lang="ja-JP" altLang="en-US" dirty="0"/>
              <a:t>☛最初に</a:t>
            </a:r>
            <a:r>
              <a:rPr kumimoji="1" lang="ja-JP" altLang="en-US" b="1" dirty="0"/>
              <a:t>背や表紙のひらがなの部分を確認</a:t>
            </a:r>
            <a:r>
              <a:rPr kumimoji="1" lang="ja-JP" altLang="en-US" dirty="0"/>
              <a:t>して、</a:t>
            </a:r>
            <a:r>
              <a:rPr lang="ja-JP" altLang="en-US" dirty="0"/>
              <a:t>載っている巻を</a:t>
            </a:r>
            <a:r>
              <a:rPr kumimoji="1" lang="ja-JP" altLang="en-US" dirty="0"/>
              <a:t>選ぶ</a:t>
            </a:r>
            <a:r>
              <a:rPr lang="ja-JP" altLang="en-US" dirty="0"/>
              <a:t>。（</a:t>
            </a:r>
            <a:r>
              <a:rPr kumimoji="1" lang="ja-JP" altLang="en-US" dirty="0"/>
              <a:t>この場合は</a:t>
            </a:r>
            <a:r>
              <a:rPr kumimoji="1" lang="en-US" altLang="ja-JP" dirty="0"/>
              <a:t>2</a:t>
            </a:r>
            <a:r>
              <a:rPr kumimoji="1" lang="ja-JP" altLang="en-US" dirty="0"/>
              <a:t>巻）</a:t>
            </a:r>
            <a:endParaRPr kumimoji="1" lang="en-US" altLang="ja-JP" dirty="0"/>
          </a:p>
          <a:p>
            <a:pPr defTabSz="906445">
              <a:defRPr/>
            </a:pP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883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ひき方の説明②（つめ）</a:t>
            </a:r>
            <a:r>
              <a:rPr kumimoji="1" lang="en-US" altLang="ja-JP" dirty="0"/>
              <a:t>】</a:t>
            </a:r>
          </a:p>
          <a:p>
            <a:endParaRPr kumimoji="1" lang="en-US" altLang="ja-JP" dirty="0"/>
          </a:p>
          <a:p>
            <a:r>
              <a:rPr lang="en-US" altLang="ja-JP" dirty="0"/>
              <a:t>T:</a:t>
            </a:r>
            <a:r>
              <a:rPr lang="ja-JP" altLang="en-US" dirty="0"/>
              <a:t>次</a:t>
            </a:r>
            <a:r>
              <a:rPr kumimoji="1" lang="ja-JP" altLang="en-US" dirty="0"/>
              <a:t>にどこを見たらいいかな？</a:t>
            </a:r>
            <a:endParaRPr lang="en-US" altLang="ja-JP" dirty="0"/>
          </a:p>
          <a:p>
            <a:r>
              <a:rPr lang="ja-JP" altLang="en-US" dirty="0"/>
              <a:t>☛</a:t>
            </a:r>
            <a:r>
              <a:rPr kumimoji="1" lang="ja-JP" altLang="en-US" b="1" dirty="0"/>
              <a:t>つめを見て</a:t>
            </a:r>
            <a:r>
              <a:rPr kumimoji="1" lang="ja-JP" altLang="en-US" dirty="0"/>
              <a:t>、最初の文字の位置を確認する。</a:t>
            </a:r>
            <a:endParaRPr lang="en-US" altLang="ja-JP" dirty="0"/>
          </a:p>
          <a:p>
            <a:r>
              <a:rPr lang="ja-JP" altLang="en-US" dirty="0"/>
              <a:t>　（書いてある場所の見当</a:t>
            </a:r>
            <a:r>
              <a:rPr kumimoji="1" lang="ja-JP" altLang="en-US" dirty="0"/>
              <a:t>をつけてから本を開くことができる。）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73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lang="ja-JP" altLang="en-US" dirty="0"/>
              <a:t>ひ</a:t>
            </a:r>
            <a:r>
              <a:rPr kumimoji="1" lang="ja-JP" altLang="en-US" dirty="0"/>
              <a:t>き方の説明③（はしら）</a:t>
            </a:r>
            <a:r>
              <a:rPr kumimoji="1" lang="en-US" altLang="ja-JP" dirty="0"/>
              <a:t>】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☛そして、その後、</a:t>
            </a:r>
            <a:r>
              <a:rPr lang="ja-JP" altLang="en-US" b="1" dirty="0"/>
              <a:t>はしらを見る。</a:t>
            </a:r>
            <a:endParaRPr kumimoji="1" lang="en-US" altLang="ja-JP" dirty="0"/>
          </a:p>
          <a:p>
            <a:r>
              <a:rPr lang="en-US" altLang="ja-JP" dirty="0"/>
              <a:t>T:</a:t>
            </a:r>
            <a:r>
              <a:rPr kumimoji="1" lang="ja-JP" altLang="en-US" dirty="0"/>
              <a:t>では、はしらって何だろう？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0888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【</a:t>
            </a:r>
            <a:r>
              <a:rPr lang="ja-JP" altLang="en-US" dirty="0"/>
              <a:t>ひき方の説明③（はしら）</a:t>
            </a:r>
            <a:r>
              <a:rPr kumimoji="1" lang="en-US" altLang="ja-JP" dirty="0"/>
              <a:t>】</a:t>
            </a:r>
          </a:p>
          <a:p>
            <a:endParaRPr kumimoji="1" lang="en-US" altLang="ja-JP" dirty="0"/>
          </a:p>
          <a:p>
            <a:r>
              <a:rPr lang="ja-JP" altLang="en-US" dirty="0"/>
              <a:t>☛はしらは、ページを開いたときの左上と右上にあるひらがなのこと。</a:t>
            </a:r>
            <a:endParaRPr lang="en-US" altLang="ja-JP" dirty="0"/>
          </a:p>
          <a:p>
            <a:r>
              <a:rPr lang="ja-JP" altLang="en-US" dirty="0"/>
              <a:t>　</a:t>
            </a:r>
            <a:r>
              <a:rPr kumimoji="1" lang="ja-JP" altLang="en-US" dirty="0"/>
              <a:t>はしらには</a:t>
            </a:r>
            <a:r>
              <a:rPr kumimoji="1" lang="ja-JP" altLang="en-US" b="1" dirty="0"/>
              <a:t>見開きのはじめとおわりの見出し語の</a:t>
            </a:r>
            <a:r>
              <a:rPr lang="ja-JP" altLang="en-US" b="1" dirty="0"/>
              <a:t>四</a:t>
            </a:r>
            <a:r>
              <a:rPr kumimoji="1" lang="ja-JP" altLang="en-US" b="1" dirty="0"/>
              <a:t>文字目までが載っている。</a:t>
            </a:r>
            <a:endParaRPr kumimoji="1" lang="en-US" altLang="ja-JP" dirty="0"/>
          </a:p>
          <a:p>
            <a:r>
              <a:rPr lang="ja-JP" altLang="en-US" dirty="0"/>
              <a:t>　（この場合は、</a:t>
            </a:r>
            <a:r>
              <a:rPr kumimoji="1" lang="ja-JP" altLang="en-US" dirty="0"/>
              <a:t>この見開きには「おかやま～おきなぐ」までが載ってるということがわかる）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T:</a:t>
            </a:r>
            <a:r>
              <a:rPr kumimoji="1" lang="ja-JP" altLang="en-US" dirty="0"/>
              <a:t>「オバマ，バラク」はこの見開きにあると思いますか？</a:t>
            </a:r>
            <a:endParaRPr kumimoji="1" lang="en-US" altLang="ja-JP" dirty="0"/>
          </a:p>
          <a:p>
            <a:r>
              <a:rPr kumimoji="1" lang="en-US" altLang="ja-JP" dirty="0"/>
              <a:t>C:</a:t>
            </a:r>
            <a:r>
              <a:rPr kumimoji="1" lang="ja-JP" altLang="en-US" dirty="0"/>
              <a:t>もっと後ろにある！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97635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【</a:t>
            </a:r>
            <a:r>
              <a:rPr lang="ja-JP" altLang="en-US" dirty="0"/>
              <a:t>ひき方の説明③（はしら）</a:t>
            </a:r>
            <a:r>
              <a:rPr lang="en-US" altLang="ja-JP" dirty="0"/>
              <a:t>】</a:t>
            </a:r>
          </a:p>
          <a:p>
            <a:endParaRPr lang="en-US" altLang="ja-JP" dirty="0"/>
          </a:p>
          <a:p>
            <a:r>
              <a:rPr kumimoji="1" lang="en-US" altLang="ja-JP" dirty="0"/>
              <a:t>T:</a:t>
            </a:r>
            <a:r>
              <a:rPr kumimoji="1" lang="ja-JP" altLang="en-US" dirty="0"/>
              <a:t>ページをめくっていると、こんな見開きを見つけました。はしらの</a:t>
            </a:r>
            <a:r>
              <a:rPr kumimoji="1" lang="ja-JP" altLang="en-US" b="1" dirty="0"/>
              <a:t>二文字目を見比べて</a:t>
            </a:r>
            <a:r>
              <a:rPr kumimoji="1" lang="ja-JP" altLang="en-US" dirty="0"/>
              <a:t>みると、</a:t>
            </a:r>
            <a:endParaRPr kumimoji="1" lang="en-US" altLang="ja-JP" dirty="0"/>
          </a:p>
          <a:p>
            <a:r>
              <a:rPr lang="ja-JP" altLang="en-US" dirty="0"/>
              <a:t>　</a:t>
            </a:r>
            <a:r>
              <a:rPr kumimoji="1" lang="ja-JP" altLang="en-US" dirty="0"/>
              <a:t>「なにぬねの」</a:t>
            </a:r>
            <a:r>
              <a:rPr kumimoji="1" lang="en-US" altLang="ja-JP" dirty="0"/>
              <a:t>-</a:t>
            </a:r>
            <a:r>
              <a:rPr kumimoji="1" lang="ja-JP" altLang="en-US" dirty="0"/>
              <a:t>「は」</a:t>
            </a:r>
            <a:r>
              <a:rPr kumimoji="1" lang="en-US" altLang="ja-JP" dirty="0"/>
              <a:t>-</a:t>
            </a:r>
            <a:r>
              <a:rPr kumimoji="1" lang="ja-JP" altLang="en-US" dirty="0"/>
              <a:t>「ひ」五十音順のこの間にオバマの「は」があるね。</a:t>
            </a:r>
            <a:endParaRPr lang="en-US" altLang="ja-JP" dirty="0"/>
          </a:p>
          <a:p>
            <a:r>
              <a:rPr lang="ja-JP" altLang="en-US" dirty="0"/>
              <a:t>　</a:t>
            </a:r>
            <a:r>
              <a:rPr kumimoji="1" lang="ja-JP" altLang="en-US" dirty="0"/>
              <a:t>載っていそうな見開きを見つけたら、その見開きの見出し語を左上からていねいに見ましょう。</a:t>
            </a:r>
            <a:endParaRPr kumimoji="1" lang="en-US" altLang="ja-JP" dirty="0"/>
          </a:p>
          <a:p>
            <a:endParaRPr kumimoji="1" lang="en-US" altLang="ja-JP" dirty="0"/>
          </a:p>
          <a:p>
            <a:pPr marL="141288" indent="-141288">
              <a:tabLst>
                <a:tab pos="87313" algn="l"/>
              </a:tabLst>
            </a:pPr>
            <a:r>
              <a:rPr lang="ja-JP" altLang="en-US" dirty="0"/>
              <a:t>◎</a:t>
            </a:r>
            <a:r>
              <a:rPr lang="en-US" altLang="ja-JP" dirty="0"/>
              <a:t>『</a:t>
            </a:r>
            <a:r>
              <a:rPr lang="ja-JP" altLang="en-US" dirty="0"/>
              <a:t>ポプラディア</a:t>
            </a:r>
            <a:r>
              <a:rPr lang="en-US" altLang="ja-JP" dirty="0"/>
              <a:t>』</a:t>
            </a:r>
            <a:r>
              <a:rPr lang="ja-JP" altLang="en-US" dirty="0"/>
              <a:t>の</a:t>
            </a:r>
            <a:r>
              <a:rPr kumimoji="1" lang="ja-JP" altLang="en-US" u="none" dirty="0"/>
              <a:t>見開きにはアメリカの前大統領（人物）のほか</a:t>
            </a:r>
            <a:r>
              <a:rPr lang="ja-JP" altLang="en-US" dirty="0"/>
              <a:t>に、 「オバケの</a:t>
            </a:r>
            <a:r>
              <a:rPr lang="en-US" altLang="ja-JP" dirty="0"/>
              <a:t>Q</a:t>
            </a:r>
            <a:r>
              <a:rPr lang="ja-JP" altLang="en-US" dirty="0"/>
              <a:t>太郎」 や「</a:t>
            </a:r>
            <a:r>
              <a:rPr kumimoji="1" lang="ja-JP" altLang="en-US" u="none" dirty="0"/>
              <a:t>おばけのバーバパパ」（キャラクター）、「おはぎ」</a:t>
            </a:r>
            <a:r>
              <a:rPr lang="ja-JP" altLang="en-US" dirty="0"/>
              <a:t>（食べ物）</a:t>
            </a:r>
            <a:r>
              <a:rPr kumimoji="1" lang="ja-JP" altLang="en-US" u="none" dirty="0"/>
              <a:t>なども載っているため、</a:t>
            </a:r>
            <a:r>
              <a:rPr lang="ja-JP" altLang="en-US" u="none" dirty="0"/>
              <a:t>さまざまな</a:t>
            </a:r>
            <a:r>
              <a:rPr kumimoji="1" lang="ja-JP" altLang="en-US" u="none" dirty="0"/>
              <a:t>分野のものごと、ことがらについて調べることが          </a:t>
            </a:r>
            <a:endParaRPr kumimoji="1" lang="en-US" altLang="ja-JP" u="none" dirty="0"/>
          </a:p>
          <a:p>
            <a:pPr marL="141288" indent="-17463">
              <a:tabLst>
                <a:tab pos="87313" algn="l"/>
              </a:tabLst>
            </a:pPr>
            <a:r>
              <a:rPr kumimoji="1" lang="ja-JP" altLang="en-US" u="none" dirty="0"/>
              <a:t>できることに</a:t>
            </a:r>
            <a:r>
              <a:rPr lang="ja-JP" altLang="en-US" dirty="0"/>
              <a:t>触れ</a:t>
            </a:r>
            <a:r>
              <a:rPr kumimoji="1" lang="ja-JP" altLang="en-US" u="none" dirty="0"/>
              <a:t>てもよい。</a:t>
            </a:r>
            <a:endParaRPr kumimoji="1" lang="ja-JP" altLang="en-US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16447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31">
              <a:defRPr/>
            </a:pPr>
            <a:r>
              <a:rPr kumimoji="1" lang="en-US" altLang="ja-JP" dirty="0"/>
              <a:t>【『</a:t>
            </a:r>
            <a:r>
              <a:rPr kumimoji="1" lang="ja-JP" altLang="en-US" dirty="0"/>
              <a:t>ポプラディア</a:t>
            </a:r>
            <a:r>
              <a:rPr kumimoji="1" lang="en-US" altLang="ja-JP" dirty="0"/>
              <a:t>』</a:t>
            </a:r>
            <a:r>
              <a:rPr kumimoji="1" lang="ja-JP" altLang="en-US" dirty="0"/>
              <a:t>をより活用するための</a:t>
            </a:r>
            <a:r>
              <a:rPr lang="ja-JP" altLang="en-US" dirty="0"/>
              <a:t>ポイント</a:t>
            </a:r>
            <a:r>
              <a:rPr kumimoji="1" lang="en-US" altLang="ja-JP" dirty="0"/>
              <a:t>】</a:t>
            </a:r>
            <a:r>
              <a:rPr kumimoji="1" lang="ja-JP" altLang="en-US" dirty="0"/>
              <a:t>　</a:t>
            </a:r>
            <a:endParaRPr kumimoji="1" lang="en-US" altLang="ja-JP" dirty="0"/>
          </a:p>
          <a:p>
            <a:pPr defTabSz="914331">
              <a:defRPr/>
            </a:pPr>
            <a:r>
              <a:rPr kumimoji="1" lang="en-US" altLang="ja-JP" dirty="0"/>
              <a:t>※</a:t>
            </a:r>
            <a:r>
              <a:rPr kumimoji="1" lang="ja-JP" altLang="en-US" dirty="0"/>
              <a:t>展開②：スライド</a:t>
            </a:r>
            <a:r>
              <a:rPr kumimoji="1" lang="en-US" altLang="ja-JP" dirty="0"/>
              <a:t>18</a:t>
            </a:r>
            <a:r>
              <a:rPr kumimoji="1" lang="ja-JP" altLang="en-US" dirty="0"/>
              <a:t>～</a:t>
            </a:r>
            <a:r>
              <a:rPr kumimoji="1" lang="en-US" altLang="ja-JP" dirty="0"/>
              <a:t>24</a:t>
            </a:r>
            <a:r>
              <a:rPr lang="ja-JP" altLang="en-US" dirty="0"/>
              <a:t>　</a:t>
            </a:r>
            <a:r>
              <a:rPr kumimoji="1" lang="ja-JP" altLang="en-US" dirty="0"/>
              <a:t>所要時間</a:t>
            </a:r>
            <a:r>
              <a:rPr kumimoji="1" lang="en-US" altLang="ja-JP" dirty="0"/>
              <a:t>8</a:t>
            </a:r>
            <a:r>
              <a:rPr kumimoji="1" lang="ja-JP" altLang="en-US" dirty="0"/>
              <a:t>分目安</a:t>
            </a:r>
            <a:endParaRPr lang="en-US" altLang="ja-JP" dirty="0"/>
          </a:p>
          <a:p>
            <a:pPr defTabSz="914331">
              <a:defRPr/>
            </a:pPr>
            <a:endParaRPr kumimoji="1" lang="en-US" altLang="ja-JP" b="1" dirty="0"/>
          </a:p>
          <a:p>
            <a:pPr defTabSz="914331">
              <a:defRPr/>
            </a:pPr>
            <a:r>
              <a:rPr kumimoji="1" lang="en-US" altLang="ja-JP" dirty="0"/>
              <a:t>T:</a:t>
            </a:r>
            <a:r>
              <a:rPr kumimoji="1" lang="ja-JP" altLang="en-US" dirty="0"/>
              <a:t>さらに知っておくとよいことを</a:t>
            </a:r>
            <a:r>
              <a:rPr lang="ja-JP" altLang="en-US" dirty="0"/>
              <a:t>紹介します</a:t>
            </a:r>
            <a:r>
              <a:rPr kumimoji="1" lang="ja-JP" altLang="en-US" dirty="0"/>
              <a:t>。</a:t>
            </a:r>
            <a:endParaRPr kumimoji="1" lang="en-US" altLang="ja-JP" dirty="0"/>
          </a:p>
          <a:p>
            <a:pPr defTabSz="914331">
              <a:defRPr/>
            </a:pPr>
            <a:endParaRPr kumimoji="1" lang="en-US" altLang="ja-JP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3432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【</a:t>
            </a:r>
            <a:r>
              <a:rPr lang="ja-JP" altLang="en-US" dirty="0"/>
              <a:t>導入</a:t>
            </a:r>
            <a:r>
              <a:rPr lang="en-US" altLang="ja-JP" dirty="0"/>
              <a:t>】</a:t>
            </a:r>
          </a:p>
          <a:p>
            <a:r>
              <a:rPr kumimoji="1" lang="en-US" altLang="ja-JP" i="0" u="none" dirty="0"/>
              <a:t>※</a:t>
            </a:r>
            <a:r>
              <a:rPr kumimoji="1" lang="ja-JP" altLang="en-US" i="0" u="none" dirty="0"/>
              <a:t>導入：スライド</a:t>
            </a:r>
            <a:r>
              <a:rPr kumimoji="1" lang="en-US" altLang="ja-JP" i="0" u="none" dirty="0"/>
              <a:t>1</a:t>
            </a:r>
            <a:r>
              <a:rPr kumimoji="1" lang="ja-JP" altLang="en-US" i="0" u="none" dirty="0"/>
              <a:t>～</a:t>
            </a:r>
            <a:r>
              <a:rPr kumimoji="1" lang="en-US" altLang="ja-JP" i="0" u="none" dirty="0"/>
              <a:t>4</a:t>
            </a:r>
            <a:r>
              <a:rPr kumimoji="1" lang="ja-JP" altLang="en-US" i="0" u="none" dirty="0"/>
              <a:t>　所要時間</a:t>
            </a:r>
            <a:r>
              <a:rPr kumimoji="1" lang="en-US" altLang="ja-JP" i="0" u="none" dirty="0"/>
              <a:t>5</a:t>
            </a:r>
            <a:r>
              <a:rPr kumimoji="1" lang="ja-JP" altLang="en-US" i="0" u="none" dirty="0"/>
              <a:t>分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Q.</a:t>
            </a:r>
            <a:r>
              <a:rPr kumimoji="1" lang="ja-JP" altLang="en-US" dirty="0"/>
              <a:t>最初の質問です。「金</a:t>
            </a:r>
            <a:r>
              <a:rPr kumimoji="1" lang="ja-JP" altLang="en-US" dirty="0" err="1"/>
              <a:t>づち</a:t>
            </a:r>
            <a:r>
              <a:rPr kumimoji="1" lang="ja-JP" altLang="en-US" dirty="0"/>
              <a:t>」って</a:t>
            </a:r>
            <a:r>
              <a:rPr kumimoji="1" lang="ja-JP" altLang="en-US" dirty="0" err="1"/>
              <a:t>な</a:t>
            </a:r>
            <a:r>
              <a:rPr kumimoji="1" lang="ja-JP" altLang="en-US" dirty="0"/>
              <a:t>あに？と聞かれたら、どんなふうに答えますか？</a:t>
            </a:r>
            <a:endParaRPr kumimoji="1" lang="en-US" altLang="ja-JP" dirty="0"/>
          </a:p>
          <a:p>
            <a:r>
              <a:rPr kumimoji="1" lang="en-US" altLang="ja-JP" u="none" dirty="0"/>
              <a:t>2</a:t>
            </a:r>
            <a:r>
              <a:rPr kumimoji="1" lang="ja-JP" altLang="en-US" u="none" dirty="0"/>
              <a:t>人</a:t>
            </a:r>
            <a:r>
              <a:rPr lang="ja-JP" altLang="en-US" u="none" dirty="0"/>
              <a:t>程度</a:t>
            </a:r>
            <a:r>
              <a:rPr kumimoji="1" lang="ja-JP" altLang="en-US" u="none" dirty="0"/>
              <a:t>に答えてもらう。</a:t>
            </a:r>
            <a:endParaRPr kumimoji="1" lang="en-US" altLang="ja-JP" u="none" dirty="0"/>
          </a:p>
          <a:p>
            <a:r>
              <a:rPr lang="ja-JP" altLang="en-US" dirty="0"/>
              <a:t>☛ことばを知るための</a:t>
            </a:r>
            <a:r>
              <a:rPr kumimoji="1" lang="ja-JP" altLang="en-US" dirty="0"/>
              <a:t>手段の</a:t>
            </a:r>
            <a:r>
              <a:rPr kumimoji="1" lang="en-US" altLang="ja-JP" dirty="0"/>
              <a:t>1</a:t>
            </a:r>
            <a:r>
              <a:rPr kumimoji="1" lang="ja-JP" altLang="en-US" dirty="0" err="1"/>
              <a:t>つに</a:t>
            </a:r>
            <a:r>
              <a:rPr kumimoji="1" lang="ja-JP" altLang="en-US" dirty="0"/>
              <a:t>国語辞典がある。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01477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長音や拗音・促音の</a:t>
            </a:r>
            <a:r>
              <a:rPr lang="ja-JP" altLang="en-US" dirty="0"/>
              <a:t>ならび</a:t>
            </a:r>
            <a:r>
              <a:rPr kumimoji="1" lang="ja-JP" altLang="en-US" dirty="0"/>
              <a:t>方</a:t>
            </a:r>
            <a:r>
              <a:rPr kumimoji="1" lang="en-US" altLang="ja-JP" dirty="0"/>
              <a:t>】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Q.</a:t>
            </a:r>
            <a:r>
              <a:rPr kumimoji="1" lang="ja-JP" altLang="en-US" dirty="0"/>
              <a:t>「シーサー」のような、のばす音（長音）はどうしたらいいですか？</a:t>
            </a:r>
            <a:endParaRPr kumimoji="1" lang="en-US" altLang="ja-JP" dirty="0"/>
          </a:p>
          <a:p>
            <a:r>
              <a:rPr kumimoji="1" lang="en-US" altLang="ja-JP" dirty="0"/>
              <a:t>Q.</a:t>
            </a:r>
            <a:r>
              <a:rPr kumimoji="1" lang="ja-JP" altLang="en-US" dirty="0"/>
              <a:t>「ぎっくりごし」のような、小さい文字の場合はどうしたらいいですか？</a:t>
            </a:r>
            <a:endParaRPr kumimoji="1" lang="en-US" altLang="ja-JP" dirty="0"/>
          </a:p>
          <a:p>
            <a:r>
              <a:rPr lang="ja-JP" altLang="en-US" dirty="0"/>
              <a:t>☛</a:t>
            </a:r>
            <a:r>
              <a:rPr lang="ja-JP" altLang="en-US" b="1" dirty="0"/>
              <a:t>長音は、「あいうえお」に、拗音・促音は、大きい文字に置きかえる</a:t>
            </a:r>
            <a:r>
              <a:rPr lang="ja-JP" altLang="en-US" dirty="0"/>
              <a:t>。</a:t>
            </a:r>
            <a:endParaRPr lang="en-US" altLang="ja-JP" dirty="0"/>
          </a:p>
          <a:p>
            <a:endParaRPr lang="en-US" altLang="ja-JP" u="sng" dirty="0"/>
          </a:p>
          <a:p>
            <a:r>
              <a:rPr kumimoji="1" lang="ja-JP" altLang="en-US" u="none" dirty="0"/>
              <a:t>★「ハテナシート」に取り組む様子から他にもつまずいていることがらがあれば、例に出してもよい。</a:t>
            </a:r>
          </a:p>
          <a:p>
            <a:endParaRPr kumimoji="1" lang="ja-JP" altLang="en-US" u="none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6445">
              <a:defRPr/>
            </a:pPr>
            <a:fld id="{02FF2404-D348-4AB2-A452-FBE2ACC655E6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906445">
                <a:defRPr/>
              </a:pPr>
              <a:t>19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40280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青字の活用</a:t>
            </a:r>
            <a:r>
              <a:rPr lang="ja-JP" altLang="en-US" dirty="0"/>
              <a:t>の仕方</a:t>
            </a:r>
            <a:r>
              <a:rPr kumimoji="1" lang="en-US" altLang="ja-JP" dirty="0"/>
              <a:t>】</a:t>
            </a:r>
          </a:p>
          <a:p>
            <a:endParaRPr kumimoji="1" lang="en-US" altLang="ja-JP" b="0" dirty="0"/>
          </a:p>
          <a:p>
            <a:r>
              <a:rPr kumimoji="1" lang="en-US" altLang="ja-JP" dirty="0"/>
              <a:t>T:</a:t>
            </a:r>
            <a:r>
              <a:rPr lang="ja-JP" altLang="en-US" dirty="0"/>
              <a:t>青字になっていることばがあったことに気がつきましたか？</a:t>
            </a:r>
            <a:endParaRPr kumimoji="1" lang="en-US" altLang="ja-JP" dirty="0"/>
          </a:p>
          <a:p>
            <a:pPr marL="92075" indent="44450" defTabSz="914331">
              <a:defRPr/>
            </a:pPr>
            <a:r>
              <a:rPr kumimoji="1" lang="ja-JP" altLang="en-US" b="1" u="none" dirty="0"/>
              <a:t>青字になっていることばは</a:t>
            </a:r>
            <a:r>
              <a:rPr kumimoji="1" lang="en-US" altLang="ja-JP" b="1" u="none" dirty="0"/>
              <a:t>『</a:t>
            </a:r>
            <a:r>
              <a:rPr kumimoji="1" lang="ja-JP" altLang="en-US" b="1" u="none" dirty="0"/>
              <a:t>ポプラディア</a:t>
            </a:r>
            <a:r>
              <a:rPr kumimoji="1" lang="en-US" altLang="ja-JP" b="1" u="none" dirty="0"/>
              <a:t>』</a:t>
            </a:r>
            <a:r>
              <a:rPr lang="ja-JP" altLang="en-US" b="1" u="none" dirty="0"/>
              <a:t>で調べることができる</a:t>
            </a:r>
            <a:r>
              <a:rPr lang="ja-JP" altLang="en-US" b="1" dirty="0"/>
              <a:t>ことば</a:t>
            </a:r>
            <a:r>
              <a:rPr lang="ja-JP" altLang="en-US" b="1" u="none" dirty="0"/>
              <a:t>です。</a:t>
            </a:r>
            <a:endParaRPr kumimoji="1" lang="en-US" altLang="ja-JP" u="none" dirty="0"/>
          </a:p>
          <a:p>
            <a:pPr defTabSz="914331">
              <a:defRPr/>
            </a:pPr>
            <a:r>
              <a:rPr lang="ja-JP" altLang="en-US" dirty="0"/>
              <a:t>☛</a:t>
            </a:r>
            <a:r>
              <a:rPr kumimoji="1" lang="ja-JP" altLang="en-US" dirty="0"/>
              <a:t>青字になっていることもあわせて調べることで、関連することがらについての知識を深めたり、広げたりすることができる。</a:t>
            </a:r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39536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⇒（矢印）</a:t>
            </a:r>
            <a:r>
              <a:rPr lang="ja-JP" altLang="en-US" dirty="0"/>
              <a:t>関連項目</a:t>
            </a:r>
            <a:r>
              <a:rPr kumimoji="1" lang="ja-JP" altLang="en-US" dirty="0"/>
              <a:t>の意味（活用の仕方）</a:t>
            </a:r>
            <a:r>
              <a:rPr kumimoji="1" lang="en-US" altLang="ja-JP" dirty="0"/>
              <a:t>】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T:</a:t>
            </a:r>
            <a:r>
              <a:rPr kumimoji="1" lang="ja-JP" altLang="en-US" dirty="0"/>
              <a:t>「</a:t>
            </a:r>
            <a:r>
              <a:rPr lang="ja-JP" altLang="en-US" dirty="0"/>
              <a:t>イナダ</a:t>
            </a:r>
            <a:r>
              <a:rPr kumimoji="1" lang="ja-JP" altLang="en-US" dirty="0"/>
              <a:t>⇒ブリ」と書いてあるけど、⇒（矢印）があるときには、どうしたらいいのかな？</a:t>
            </a:r>
            <a:endParaRPr kumimoji="1" lang="en-US" altLang="ja-JP" dirty="0"/>
          </a:p>
          <a:p>
            <a:r>
              <a:rPr kumimoji="1" lang="en-US" altLang="ja-JP" dirty="0"/>
              <a:t>C:</a:t>
            </a:r>
            <a:r>
              <a:rPr kumimoji="1" lang="ja-JP" altLang="en-US" dirty="0"/>
              <a:t>別名のこと、言いかえているなど。</a:t>
            </a:r>
            <a:endParaRPr kumimoji="1" lang="en-US" altLang="ja-JP" dirty="0"/>
          </a:p>
          <a:p>
            <a:r>
              <a:rPr lang="ja-JP" altLang="en-US" dirty="0"/>
              <a:t> ☛ ⇒（矢印）の後のことばは、「見出し語を言い換えることのできることば」という意味ではなく、</a:t>
            </a:r>
            <a:endParaRPr lang="en-US" altLang="ja-JP" dirty="0"/>
          </a:p>
          <a:p>
            <a:pPr indent="220663"/>
            <a:r>
              <a:rPr lang="ja-JP" altLang="en-US" b="1" dirty="0"/>
              <a:t>⇒矢印の前のことば（イナダ）について知りたいときは、「</a:t>
            </a:r>
            <a:r>
              <a:rPr kumimoji="1" lang="ja-JP" altLang="en-US" b="1" dirty="0"/>
              <a:t>矢印の</a:t>
            </a:r>
            <a:r>
              <a:rPr lang="ja-JP" altLang="en-US" b="1" dirty="0"/>
              <a:t>後</a:t>
            </a:r>
            <a:r>
              <a:rPr kumimoji="1" lang="ja-JP" altLang="en-US" b="1" dirty="0"/>
              <a:t>のことば（</a:t>
            </a:r>
            <a:r>
              <a:rPr lang="ja-JP" altLang="en-US" b="1" dirty="0"/>
              <a:t>ブリ</a:t>
            </a:r>
            <a:r>
              <a:rPr kumimoji="1" lang="ja-JP" altLang="en-US" b="1" dirty="0"/>
              <a:t>）を調べてください」</a:t>
            </a:r>
            <a:endParaRPr kumimoji="1" lang="en-US" altLang="ja-JP" b="1" dirty="0"/>
          </a:p>
          <a:p>
            <a:pPr indent="206375"/>
            <a:r>
              <a:rPr kumimoji="1" lang="ja-JP" altLang="en-US" b="1" dirty="0"/>
              <a:t>という意味</a:t>
            </a:r>
            <a:r>
              <a:rPr lang="ja-JP" altLang="en-US" b="1" dirty="0"/>
              <a:t>。</a:t>
            </a:r>
            <a:endParaRPr lang="en-US" altLang="ja-JP" b="1" dirty="0"/>
          </a:p>
          <a:p>
            <a:r>
              <a:rPr lang="ja-JP" altLang="en-US" dirty="0"/>
              <a:t>　　後</a:t>
            </a:r>
            <a:r>
              <a:rPr kumimoji="1" lang="ja-JP" altLang="en-US" dirty="0"/>
              <a:t>のことばで調べてみると詳しい説明が載っている。</a:t>
            </a:r>
            <a:endParaRPr kumimoji="1" lang="en-US" altLang="ja-JP" dirty="0"/>
          </a:p>
          <a:p>
            <a:r>
              <a:rPr lang="ja-JP" altLang="en-US" dirty="0"/>
              <a:t>　　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96941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調べたいことばが見つからなかったとき</a:t>
            </a:r>
            <a:r>
              <a:rPr kumimoji="1" lang="en-US" altLang="ja-JP" b="0" dirty="0"/>
              <a:t>】</a:t>
            </a:r>
          </a:p>
          <a:p>
            <a:endParaRPr kumimoji="1" lang="en-US" altLang="ja-JP" b="0" dirty="0"/>
          </a:p>
          <a:p>
            <a:r>
              <a:rPr kumimoji="1" lang="en-US" altLang="ja-JP" dirty="0"/>
              <a:t>T:</a:t>
            </a:r>
            <a:r>
              <a:rPr kumimoji="1" lang="ja-JP" altLang="en-US" dirty="0"/>
              <a:t>調べたことばがのっていないということがきっと出てきます。そのときに大切にしてほしいことを説明します。</a:t>
            </a:r>
            <a:endParaRPr kumimoji="1" lang="en-US" altLang="ja-JP" dirty="0"/>
          </a:p>
          <a:p>
            <a:r>
              <a:rPr lang="ja-JP" altLang="en-US" dirty="0"/>
              <a:t>☛</a:t>
            </a:r>
            <a:r>
              <a:rPr lang="ja-JP" altLang="en-US" b="1" dirty="0"/>
              <a:t>あきらめないで</a:t>
            </a:r>
            <a:r>
              <a:rPr kumimoji="1" lang="ja-JP" altLang="en-US" b="1" dirty="0"/>
              <a:t>調べられることばを考えてみる</a:t>
            </a:r>
            <a:r>
              <a:rPr kumimoji="1" lang="ja-JP" altLang="en-US" dirty="0"/>
              <a:t>ことが大切である。</a:t>
            </a:r>
            <a:endParaRPr kumimoji="1" lang="en-US" altLang="ja-JP" dirty="0"/>
          </a:p>
          <a:p>
            <a:r>
              <a:rPr lang="ja-JP" altLang="en-US" dirty="0"/>
              <a:t>　 </a:t>
            </a:r>
            <a:endParaRPr kumimoji="1" lang="en-US" altLang="ja-JP" dirty="0"/>
          </a:p>
          <a:p>
            <a:pPr defTabSz="914331">
              <a:defRPr/>
            </a:pPr>
            <a:r>
              <a:rPr kumimoji="1" lang="ja-JP" altLang="en-US" dirty="0"/>
              <a:t>　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49236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1315509" y="3240287"/>
            <a:ext cx="7951583" cy="3318776"/>
          </a:xfrm>
        </p:spPr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例題</a:t>
            </a:r>
            <a:r>
              <a:rPr kumimoji="1" lang="en-US" altLang="ja-JP" dirty="0"/>
              <a:t>】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Q.</a:t>
            </a:r>
            <a:r>
              <a:rPr kumimoji="1" lang="ja-JP" altLang="en-US" dirty="0"/>
              <a:t>たとえば、「ひこぼし」が調べられなかったとします。その場合、何か「ひこぼし」と関連のあることばを考えてみてください。</a:t>
            </a:r>
            <a:endParaRPr kumimoji="1" lang="en-US" altLang="ja-JP" dirty="0"/>
          </a:p>
          <a:p>
            <a:r>
              <a:rPr kumimoji="1" lang="ja-JP" altLang="en-US" dirty="0"/>
              <a:t>   ほかに調べられそうなことばはありませんか？</a:t>
            </a:r>
            <a:endParaRPr kumimoji="1" lang="en-US" altLang="ja-JP" dirty="0"/>
          </a:p>
          <a:p>
            <a:r>
              <a:rPr kumimoji="1" lang="en-US" altLang="ja-JP" dirty="0"/>
              <a:t>C:</a:t>
            </a:r>
            <a:r>
              <a:rPr kumimoji="1" lang="ja-JP" altLang="en-US" dirty="0"/>
              <a:t>アルタイル、七夕、天の川、夏の大三角、織り姫、ベガ・・・</a:t>
            </a:r>
            <a:endParaRPr kumimoji="1" lang="en-US" altLang="ja-JP" dirty="0"/>
          </a:p>
          <a:p>
            <a:r>
              <a:rPr lang="en-US" altLang="ja-JP" dirty="0"/>
              <a:t>T:</a:t>
            </a:r>
            <a:r>
              <a:rPr lang="ja-JP" altLang="en-US" dirty="0"/>
              <a:t>今のように、</a:t>
            </a:r>
            <a:r>
              <a:rPr lang="ja-JP" altLang="en-US" b="1" dirty="0"/>
              <a:t>別の言い方にしたり、ほかのことばに置き換えたりすることで、調べられることがあります。　</a:t>
            </a:r>
            <a:endParaRPr lang="en-US" altLang="ja-JP" b="1" dirty="0"/>
          </a:p>
          <a:p>
            <a:r>
              <a:rPr lang="en-US" altLang="ja-JP" dirty="0"/>
              <a:t>Q. </a:t>
            </a:r>
            <a:r>
              <a:rPr lang="ja-JP" altLang="en-US" dirty="0"/>
              <a:t>「ゾロリ」では、調べられません。正しい言い方にすると・・・？</a:t>
            </a:r>
            <a:endParaRPr kumimoji="1" lang="en-US" altLang="ja-JP" dirty="0"/>
          </a:p>
          <a:p>
            <a:r>
              <a:rPr lang="en-US" altLang="ja-JP" dirty="0"/>
              <a:t>C:</a:t>
            </a:r>
            <a:r>
              <a:rPr kumimoji="1" lang="ja-JP" altLang="en-US" dirty="0"/>
              <a:t>かいけつゾロリ。</a:t>
            </a:r>
            <a:endParaRPr kumimoji="1" lang="en-US" altLang="ja-JP" dirty="0"/>
          </a:p>
          <a:p>
            <a:r>
              <a:rPr lang="en-US" altLang="ja-JP" dirty="0"/>
              <a:t>Q.</a:t>
            </a:r>
            <a:r>
              <a:rPr kumimoji="1" lang="ja-JP" altLang="en-US" dirty="0"/>
              <a:t>キティちゃんは？</a:t>
            </a:r>
            <a:endParaRPr kumimoji="1" lang="en-US" altLang="ja-JP" dirty="0"/>
          </a:p>
          <a:p>
            <a:r>
              <a:rPr lang="en-US" altLang="ja-JP" dirty="0"/>
              <a:t>C</a:t>
            </a:r>
            <a:r>
              <a:rPr lang="ja-JP" altLang="en-US" dirty="0"/>
              <a:t>：</a:t>
            </a:r>
            <a:r>
              <a:rPr kumimoji="1" lang="ja-JP" altLang="en-US" dirty="0"/>
              <a:t>ハローキティ　</a:t>
            </a:r>
            <a:endParaRPr kumimoji="1" lang="en-US" altLang="ja-JP" dirty="0"/>
          </a:p>
          <a:p>
            <a:r>
              <a:rPr lang="en-US" altLang="ja-JP" dirty="0"/>
              <a:t>T:</a:t>
            </a:r>
            <a:r>
              <a:rPr lang="ja-JP" altLang="en-US" b="1" dirty="0"/>
              <a:t>このように、本で調べるときは正しい名前（正式名称）で調べることも必要です。</a:t>
            </a:r>
            <a:endParaRPr lang="en-US" altLang="ja-JP" dirty="0"/>
          </a:p>
          <a:p>
            <a:r>
              <a:rPr lang="ja-JP" altLang="en-US" dirty="0"/>
              <a:t>☛</a:t>
            </a:r>
            <a:r>
              <a:rPr lang="ja-JP" altLang="en-US" b="1" dirty="0"/>
              <a:t>調べたいことが見つからないときにあきらめてしまうのではなく、次にどうしたらよいかを考えることで、</a:t>
            </a:r>
            <a:endParaRPr lang="en-US" altLang="ja-JP" b="1" dirty="0"/>
          </a:p>
          <a:p>
            <a:r>
              <a:rPr lang="ja-JP" altLang="en-US" b="1" dirty="0"/>
              <a:t>　 自ら探究する力を育てることができる。</a:t>
            </a:r>
            <a:endParaRPr lang="en-US" altLang="ja-JP" b="1" dirty="0"/>
          </a:p>
          <a:p>
            <a:endParaRPr kumimoji="1" lang="en-US" altLang="ja-JP" u="none" dirty="0"/>
          </a:p>
          <a:p>
            <a:r>
              <a:rPr kumimoji="1" lang="ja-JP" altLang="en-US" u="none" dirty="0"/>
              <a:t>◎「ひこぼし」は</a:t>
            </a:r>
            <a:r>
              <a:rPr lang="ja-JP" altLang="en-US" dirty="0"/>
              <a:t>言い換えられることばを具体的に想起させる</a:t>
            </a:r>
            <a:r>
              <a:rPr kumimoji="1" lang="ja-JP" altLang="en-US" u="none" dirty="0"/>
              <a:t>ための例題、「ゾロリ」「キティちゃん」は</a:t>
            </a:r>
            <a:endParaRPr kumimoji="1" lang="en-US" altLang="ja-JP" u="none" dirty="0"/>
          </a:p>
          <a:p>
            <a:pPr indent="136525">
              <a:tabLst>
                <a:tab pos="182563" algn="l"/>
              </a:tabLst>
            </a:pPr>
            <a:r>
              <a:rPr kumimoji="1" lang="ja-JP" altLang="en-US" u="none" dirty="0"/>
              <a:t>正しい名前（正規名称）で調べるとよいことを示すための例題です。</a:t>
            </a:r>
            <a:endParaRPr kumimoji="1" lang="en-US" altLang="ja-JP" u="none" dirty="0"/>
          </a:p>
          <a:p>
            <a:endParaRPr kumimoji="1" lang="en-US" altLang="ja-JP" u="sng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2355">
              <a:defRPr/>
            </a:pPr>
            <a:fld id="{02FF2404-D348-4AB2-A452-FBE2ACC655E6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922355">
                <a:defRPr/>
              </a:pPr>
              <a:t>23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64026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索引巻の紹介</a:t>
            </a:r>
            <a:r>
              <a:rPr kumimoji="1" lang="en-US" altLang="ja-JP" dirty="0"/>
              <a:t>】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T:</a:t>
            </a:r>
            <a:r>
              <a:rPr kumimoji="1" lang="ja-JP" altLang="en-US" dirty="0"/>
              <a:t>索引巻を見せるよ。（先生が前で、索引巻を開いた状態で提示し、他の巻との違いに気づかせるとよい）</a:t>
            </a:r>
            <a:endParaRPr kumimoji="1" lang="en-US" altLang="ja-JP" dirty="0"/>
          </a:p>
          <a:p>
            <a:pPr marL="87313" indent="4763"/>
            <a:r>
              <a:rPr kumimoji="1" lang="ja-JP" altLang="en-US" dirty="0"/>
              <a:t>索引巻をつかうことで</a:t>
            </a:r>
            <a:r>
              <a:rPr kumimoji="1" lang="en-US" altLang="ja-JP" dirty="0"/>
              <a:t>『</a:t>
            </a:r>
            <a:r>
              <a:rPr kumimoji="1" lang="ja-JP" altLang="en-US" dirty="0"/>
              <a:t>ポプラディア</a:t>
            </a:r>
            <a:r>
              <a:rPr kumimoji="1" lang="en-US" altLang="ja-JP" dirty="0"/>
              <a:t>』</a:t>
            </a:r>
            <a:r>
              <a:rPr kumimoji="1" lang="ja-JP" altLang="en-US" dirty="0"/>
              <a:t>に載っていることばが、何巻の何ページに載っているかがわかり、さらに、詳しい説明が載っていないこと</a:t>
            </a:r>
            <a:r>
              <a:rPr lang="ja-JP" altLang="en-US" dirty="0"/>
              <a:t>ば</a:t>
            </a:r>
            <a:r>
              <a:rPr kumimoji="1" lang="ja-JP" altLang="en-US" dirty="0"/>
              <a:t>についてもここを</a:t>
            </a:r>
            <a:r>
              <a:rPr lang="ja-JP" altLang="en-US" dirty="0"/>
              <a:t>見る</a:t>
            </a:r>
            <a:r>
              <a:rPr kumimoji="1" lang="ja-JP" altLang="en-US" dirty="0"/>
              <a:t>と参考になるということがわかります。</a:t>
            </a:r>
            <a:endParaRPr kumimoji="1" lang="en-US" altLang="ja-JP" b="1" u="sng" dirty="0"/>
          </a:p>
          <a:p>
            <a:r>
              <a:rPr kumimoji="1" lang="ja-JP" altLang="en-US" b="1" u="none" dirty="0"/>
              <a:t>☛索引巻は特別な調べ方をする巻。</a:t>
            </a:r>
            <a:r>
              <a:rPr kumimoji="1" lang="en-US" altLang="ja-JP" b="1" u="none" dirty="0"/>
              <a:t>『</a:t>
            </a:r>
            <a:r>
              <a:rPr kumimoji="1" lang="ja-JP" altLang="en-US" b="1" u="none" dirty="0"/>
              <a:t>ポプラディア</a:t>
            </a:r>
            <a:r>
              <a:rPr kumimoji="1" lang="en-US" altLang="ja-JP" b="1" u="none" dirty="0"/>
              <a:t>』</a:t>
            </a:r>
            <a:r>
              <a:rPr kumimoji="1" lang="ja-JP" altLang="en-US" b="1" u="none" dirty="0"/>
              <a:t>のすべての掲載語</a:t>
            </a:r>
            <a:r>
              <a:rPr lang="ja-JP" altLang="en-US" b="1" u="none" dirty="0"/>
              <a:t>の</a:t>
            </a:r>
            <a:r>
              <a:rPr kumimoji="1" lang="ja-JP" altLang="en-US" b="1" u="none" dirty="0"/>
              <a:t>掲載巻、ページ数</a:t>
            </a:r>
            <a:r>
              <a:rPr lang="ja-JP" altLang="en-US" b="1" u="none" dirty="0"/>
              <a:t>を調べることができる</a:t>
            </a:r>
            <a:r>
              <a:rPr lang="ja-JP" altLang="en-US" u="none" dirty="0"/>
              <a:t>。</a:t>
            </a:r>
            <a:endParaRPr lang="en-US" altLang="ja-JP" u="none" dirty="0"/>
          </a:p>
          <a:p>
            <a:pPr indent="130175"/>
            <a:r>
              <a:rPr kumimoji="1" lang="ja-JP" altLang="en-US" u="none" dirty="0"/>
              <a:t>さらに関連項目や検索項目（項目としては載せていないが、</a:t>
            </a:r>
            <a:r>
              <a:rPr lang="ja-JP" altLang="en-US" u="none" dirty="0"/>
              <a:t>調べる</a:t>
            </a:r>
            <a:r>
              <a:rPr kumimoji="1" lang="ja-JP" altLang="en-US" u="none" dirty="0"/>
              <a:t>機会があると思われることば）についても</a:t>
            </a:r>
            <a:endParaRPr kumimoji="1" lang="en-US" altLang="ja-JP" u="none" dirty="0"/>
          </a:p>
          <a:p>
            <a:pPr indent="130175"/>
            <a:r>
              <a:rPr kumimoji="1" lang="ja-JP" altLang="en-US" u="none" dirty="0"/>
              <a:t>選び出して</a:t>
            </a:r>
            <a:r>
              <a:rPr lang="en-US" altLang="ja-JP" u="none" dirty="0"/>
              <a:t>  </a:t>
            </a:r>
            <a:r>
              <a:rPr kumimoji="1" lang="en-US" altLang="ja-JP" u="none" dirty="0"/>
              <a:t> </a:t>
            </a:r>
            <a:r>
              <a:rPr kumimoji="1" lang="ja-JP" altLang="en-US" u="none" dirty="0"/>
              <a:t>「⇒」の後に示し、そのことばに触れている項目が示されている場合もある。</a:t>
            </a:r>
            <a:endParaRPr kumimoji="1" lang="en-US" altLang="ja-JP" u="none" dirty="0"/>
          </a:p>
          <a:p>
            <a:pPr indent="130175"/>
            <a:endParaRPr kumimoji="1" lang="en-US" altLang="ja-JP" u="none" dirty="0"/>
          </a:p>
          <a:p>
            <a:r>
              <a:rPr kumimoji="1" lang="ja-JP" altLang="en-US" u="none" dirty="0"/>
              <a:t>★索引巻が活躍する場面を伝えるとよい。</a:t>
            </a:r>
            <a:endParaRPr kumimoji="1" lang="en-US" altLang="ja-JP" u="none" dirty="0"/>
          </a:p>
          <a:p>
            <a:pPr indent="158750"/>
            <a:r>
              <a:rPr kumimoji="1" lang="ja-JP" altLang="en-US" u="none" dirty="0"/>
              <a:t>（例えば、</a:t>
            </a:r>
            <a:r>
              <a:rPr kumimoji="1" lang="en-US" altLang="ja-JP" u="none" dirty="0"/>
              <a:t>『</a:t>
            </a:r>
            <a:r>
              <a:rPr kumimoji="1" lang="ja-JP" altLang="en-US" u="none" dirty="0"/>
              <a:t>ポプラディア</a:t>
            </a:r>
            <a:r>
              <a:rPr kumimoji="1" lang="en-US" altLang="ja-JP" u="none" dirty="0"/>
              <a:t>』</a:t>
            </a:r>
            <a:r>
              <a:rPr kumimoji="1" lang="ja-JP" altLang="en-US" u="none" dirty="0"/>
              <a:t>に自分が調べたいと思ったことばが載っているか</a:t>
            </a:r>
            <a:r>
              <a:rPr lang="ja-JP" altLang="en-US" dirty="0"/>
              <a:t>、</a:t>
            </a:r>
            <a:r>
              <a:rPr kumimoji="1" lang="ja-JP" altLang="en-US" u="none" dirty="0"/>
              <a:t>否かを調べるときに索引巻が役立つ。</a:t>
            </a:r>
            <a:endParaRPr kumimoji="1" lang="en-US" altLang="ja-JP" u="none" dirty="0"/>
          </a:p>
          <a:p>
            <a:pPr indent="158750"/>
            <a:r>
              <a:rPr kumimoji="1" lang="ja-JP" altLang="en-US" u="none" dirty="0"/>
              <a:t>つまり索引巻で調べてみて載っていなかったら、</a:t>
            </a:r>
            <a:r>
              <a:rPr kumimoji="1" lang="en-US" altLang="ja-JP" u="none" dirty="0"/>
              <a:t>『</a:t>
            </a:r>
            <a:r>
              <a:rPr kumimoji="1" lang="ja-JP" altLang="en-US" u="none" dirty="0"/>
              <a:t>ポプラディア</a:t>
            </a:r>
            <a:r>
              <a:rPr kumimoji="1" lang="en-US" altLang="ja-JP" u="none" dirty="0"/>
              <a:t>』</a:t>
            </a:r>
            <a:r>
              <a:rPr kumimoji="1" lang="ja-JP" altLang="en-US" u="none" dirty="0"/>
              <a:t>では調べられないということになる）</a:t>
            </a:r>
            <a:endParaRPr kumimoji="1" lang="en-US" altLang="ja-JP" u="none" dirty="0"/>
          </a:p>
          <a:p>
            <a:endParaRPr lang="en-US" altLang="ja-JP" dirty="0"/>
          </a:p>
          <a:p>
            <a:r>
              <a:rPr kumimoji="1" lang="en-US" altLang="ja-JP" u="none" dirty="0"/>
              <a:t>※</a:t>
            </a:r>
            <a:r>
              <a:rPr kumimoji="1" lang="ja-JP" altLang="en-US" u="none" dirty="0"/>
              <a:t>ここまでで</a:t>
            </a:r>
            <a:r>
              <a:rPr kumimoji="1" lang="en-US" altLang="ja-JP" u="none" dirty="0"/>
              <a:t>40</a:t>
            </a:r>
            <a:r>
              <a:rPr kumimoji="1" lang="ja-JP" altLang="en-US" u="none" dirty="0"/>
              <a:t>分経過</a:t>
            </a:r>
            <a:endParaRPr kumimoji="1" lang="en-US" altLang="ja-JP" u="none" dirty="0"/>
          </a:p>
          <a:p>
            <a:pPr indent="160338" defTabSz="914331">
              <a:defRPr/>
            </a:pPr>
            <a:endParaRPr kumimoji="1" lang="ja-JP" altLang="en-US" u="none" dirty="0"/>
          </a:p>
          <a:p>
            <a:pPr>
              <a:spcBef>
                <a:spcPts val="600"/>
              </a:spcBef>
            </a:pPr>
            <a:endParaRPr kumimoji="1" lang="ja-JP" altLang="en-US" u="none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31">
              <a:defRPr/>
            </a:pPr>
            <a:fld id="{02FF2404-D348-4AB2-A452-FBE2ACC655E6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914331">
                <a:defRPr/>
              </a:pPr>
              <a:t>24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50720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986632" y="3241587"/>
            <a:ext cx="7893050" cy="3422982"/>
          </a:xfrm>
        </p:spPr>
        <p:txBody>
          <a:bodyPr/>
          <a:lstStyle/>
          <a:p>
            <a:pPr defTabSz="914331">
              <a:defRPr/>
            </a:pPr>
            <a:r>
              <a:rPr kumimoji="1" lang="en-US" altLang="ja-JP" dirty="0"/>
              <a:t>【</a:t>
            </a:r>
            <a:r>
              <a:rPr kumimoji="1" lang="ja-JP" altLang="en-US" dirty="0"/>
              <a:t>ふりかえり　児童の感想を聞く</a:t>
            </a:r>
            <a:r>
              <a:rPr kumimoji="1" lang="en-US" altLang="ja-JP" dirty="0"/>
              <a:t>】</a:t>
            </a:r>
          </a:p>
          <a:p>
            <a:pPr defTabSz="914331">
              <a:defRPr/>
            </a:pPr>
            <a:r>
              <a:rPr kumimoji="1" lang="en-US" altLang="ja-JP" dirty="0"/>
              <a:t>※</a:t>
            </a:r>
            <a:r>
              <a:rPr kumimoji="1" lang="ja-JP" altLang="en-US" dirty="0"/>
              <a:t>まとめ：スライド</a:t>
            </a:r>
            <a:r>
              <a:rPr kumimoji="1" lang="en-US" altLang="ja-JP" dirty="0"/>
              <a:t>25</a:t>
            </a:r>
            <a:r>
              <a:rPr lang="ja-JP" altLang="en-US" dirty="0"/>
              <a:t>　</a:t>
            </a:r>
            <a:r>
              <a:rPr kumimoji="1" lang="ja-JP" altLang="en-US" dirty="0"/>
              <a:t>所要時間</a:t>
            </a:r>
            <a:r>
              <a:rPr kumimoji="1" lang="en-US" altLang="ja-JP" dirty="0"/>
              <a:t>5</a:t>
            </a:r>
            <a:r>
              <a:rPr kumimoji="1" lang="ja-JP" altLang="en-US" dirty="0"/>
              <a:t>分</a:t>
            </a:r>
            <a:endParaRPr kumimoji="1" lang="en-US" altLang="ja-JP" dirty="0"/>
          </a:p>
          <a:p>
            <a:pPr defTabSz="914331">
              <a:defRPr/>
            </a:pPr>
            <a:endParaRPr kumimoji="1" lang="en-US" altLang="ja-JP" dirty="0"/>
          </a:p>
          <a:p>
            <a:pPr defTabSz="914331">
              <a:defRPr/>
            </a:pPr>
            <a:r>
              <a:rPr lang="en-US" altLang="ja-JP" dirty="0"/>
              <a:t>T:</a:t>
            </a:r>
            <a:r>
              <a:rPr lang="ja-JP" altLang="en-US" dirty="0"/>
              <a:t>今日は百科事典で調べる活動をしました。ふりかえって、感想を聞いてみましょう。</a:t>
            </a:r>
            <a:endParaRPr lang="en-US" altLang="ja-JP" dirty="0"/>
          </a:p>
          <a:p>
            <a:pPr marL="132909" indent="-132909" defTabSz="1056411">
              <a:defRPr/>
            </a:pPr>
            <a:r>
              <a:rPr lang="en-US" altLang="ja-JP" dirty="0"/>
              <a:t>C:</a:t>
            </a:r>
            <a:r>
              <a:rPr lang="ja-JP" altLang="en-US" dirty="0"/>
              <a:t>知らないことが調べられた　・百科事典のつかい方がわかった　 ・○○のことも載っていておもしろかった　など</a:t>
            </a:r>
            <a:endParaRPr lang="en-US" altLang="ja-JP" dirty="0"/>
          </a:p>
          <a:p>
            <a:pPr defTabSz="914331">
              <a:defRPr/>
            </a:pPr>
            <a:r>
              <a:rPr lang="en-US" altLang="ja-JP" dirty="0"/>
              <a:t>T:</a:t>
            </a:r>
            <a:r>
              <a:rPr lang="ja-JP" altLang="en-US" dirty="0"/>
              <a:t>百科事典は、学校図書館のどこの棚にあるか知っていますか？</a:t>
            </a:r>
            <a:endParaRPr lang="en-US" altLang="ja-JP" dirty="0"/>
          </a:p>
          <a:p>
            <a:pPr defTabSz="914331">
              <a:defRPr/>
            </a:pPr>
            <a:endParaRPr lang="en-US" altLang="ja-JP" dirty="0"/>
          </a:p>
          <a:p>
            <a:pPr lvl="0">
              <a:defRPr/>
            </a:pPr>
            <a:r>
              <a:rPr lang="ja-JP" altLang="en-US" dirty="0"/>
              <a:t>★最後に「ハテナシート」の続きや興味をもった項目を読んだり、メモしたりする時間をとり、ひき方の手順の確認や</a:t>
            </a:r>
            <a:endParaRPr lang="en-US" altLang="ja-JP" dirty="0"/>
          </a:p>
          <a:p>
            <a:pPr lvl="0">
              <a:defRPr/>
            </a:pPr>
            <a:r>
              <a:rPr lang="ja-JP" altLang="en-US" dirty="0"/>
              <a:t>　　百科事典に自由に触れる機会をつくるとよい。</a:t>
            </a:r>
            <a:endParaRPr lang="en-US" altLang="ja-JP" dirty="0"/>
          </a:p>
          <a:p>
            <a:pPr lvl="0">
              <a:defRPr/>
            </a:pPr>
            <a:endParaRPr lang="en-US" altLang="ja-JP" dirty="0"/>
          </a:p>
          <a:p>
            <a:pPr defTabSz="914331">
              <a:defRPr/>
            </a:pPr>
            <a:r>
              <a:rPr lang="en-US" altLang="ja-JP" dirty="0"/>
              <a:t>T:</a:t>
            </a:r>
            <a:r>
              <a:rPr lang="ja-JP" altLang="en-US" dirty="0"/>
              <a:t>百科事典には、</a:t>
            </a:r>
            <a:r>
              <a:rPr lang="ja-JP" altLang="en-US" b="1" dirty="0"/>
              <a:t>約</a:t>
            </a:r>
            <a:r>
              <a:rPr lang="en-US" altLang="ja-JP" b="1" dirty="0"/>
              <a:t>25,000</a:t>
            </a:r>
            <a:r>
              <a:rPr lang="ja-JP" altLang="en-US" b="1" dirty="0"/>
              <a:t>項目</a:t>
            </a:r>
            <a:r>
              <a:rPr lang="ja-JP" altLang="en-US" dirty="0"/>
              <a:t>ものさまざまなことが載っている。</a:t>
            </a:r>
            <a:endParaRPr lang="en-US" altLang="ja-JP" dirty="0"/>
          </a:p>
          <a:p>
            <a:pPr defTabSz="914331">
              <a:defRPr/>
            </a:pPr>
            <a:r>
              <a:rPr lang="ja-JP" altLang="en-US" dirty="0"/>
              <a:t>　百科事典は、先人たちが考えたことや先人たちの営みでわかったことが「人類の知恵」としてつまっている。</a:t>
            </a:r>
            <a:endParaRPr lang="en-US" altLang="ja-JP" dirty="0"/>
          </a:p>
          <a:p>
            <a:pPr lvl="0">
              <a:defRPr/>
            </a:pPr>
            <a:r>
              <a:rPr lang="ja-JP" altLang="en-US" dirty="0"/>
              <a:t>   だからこそ、</a:t>
            </a:r>
            <a:r>
              <a:rPr lang="ja-JP" altLang="en-US" b="1" dirty="0"/>
              <a:t>百科事典は、たくさんの知らなかったことに出会える本である。</a:t>
            </a:r>
            <a:endParaRPr lang="en-US" altLang="ja-JP" b="1" dirty="0"/>
          </a:p>
          <a:p>
            <a:pPr defTabSz="914331">
              <a:defRPr/>
            </a:pPr>
            <a:endParaRPr kumimoji="1" lang="en-US" altLang="ja-JP" dirty="0"/>
          </a:p>
          <a:p>
            <a:pPr defTabSz="914331">
              <a:defRPr/>
            </a:pPr>
            <a:r>
              <a:rPr lang="ja-JP" altLang="en-US" dirty="0"/>
              <a:t>◎「項目」とは、ティーチャーズガイド</a:t>
            </a:r>
            <a:r>
              <a:rPr lang="en-US" altLang="ja-JP" dirty="0"/>
              <a:t>P.6</a:t>
            </a:r>
            <a:r>
              <a:rPr lang="ja-JP" altLang="en-US" dirty="0"/>
              <a:t>参照。</a:t>
            </a:r>
            <a:endParaRPr kumimoji="1" lang="en-US" altLang="ja-JP" dirty="0"/>
          </a:p>
          <a:p>
            <a:pPr defTabSz="914331">
              <a:defRPr/>
            </a:pPr>
            <a:r>
              <a:rPr lang="ja-JP" altLang="en-US" dirty="0"/>
              <a:t>◎ </a:t>
            </a:r>
            <a:r>
              <a:rPr lang="ja-JP" altLang="en-US" u="none" dirty="0"/>
              <a:t>百科事典は英語で「エンサイクロペディア」。（ポプラ社のエンサイクロペディアだから</a:t>
            </a:r>
            <a:r>
              <a:rPr lang="en-US" altLang="ja-JP" dirty="0"/>
              <a:t>『</a:t>
            </a:r>
            <a:r>
              <a:rPr lang="ja-JP" altLang="en-US" dirty="0"/>
              <a:t>ポプラディア</a:t>
            </a:r>
            <a:r>
              <a:rPr lang="en-US" altLang="ja-JP" dirty="0"/>
              <a:t>』 </a:t>
            </a:r>
            <a:r>
              <a:rPr lang="ja-JP" altLang="en-US" dirty="0"/>
              <a:t>という名称。</a:t>
            </a:r>
            <a:r>
              <a:rPr lang="ja-JP" altLang="en-US" u="none" dirty="0"/>
              <a:t>）</a:t>
            </a:r>
            <a:endParaRPr lang="en-US" altLang="ja-JP" u="none" dirty="0"/>
          </a:p>
          <a:p>
            <a:pPr defTabSz="914331">
              <a:defRPr/>
            </a:pPr>
            <a:r>
              <a:rPr lang="ja-JP" altLang="en-US" u="none" dirty="0"/>
              <a:t>　　エンサイクロペディアのもとになったギリシャ語は、</a:t>
            </a:r>
            <a:endParaRPr lang="en-US" altLang="ja-JP" u="none" dirty="0"/>
          </a:p>
          <a:p>
            <a:pPr defTabSz="914331">
              <a:defRPr/>
            </a:pPr>
            <a:r>
              <a:rPr lang="ja-JP" altLang="en-US" u="none" dirty="0"/>
              <a:t>    「すべてを網羅する知識の教育」という意味である　（</a:t>
            </a:r>
            <a:r>
              <a:rPr lang="en-US" altLang="ja-JP" u="none" dirty="0"/>
              <a:t>『</a:t>
            </a:r>
            <a:r>
              <a:rPr lang="ja-JP" altLang="en-US" u="none" dirty="0"/>
              <a:t>総合百科事典 ポプラディア 新訂版</a:t>
            </a:r>
            <a:r>
              <a:rPr lang="en-US" altLang="ja-JP" u="none" dirty="0"/>
              <a:t>』</a:t>
            </a:r>
            <a:r>
              <a:rPr lang="ja-JP" altLang="en-US" u="none" dirty="0"/>
              <a:t> より）　　</a:t>
            </a:r>
            <a:endParaRPr lang="en-US" altLang="ja-JP" u="none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25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21910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kumimoji="1" lang="en-US" altLang="ja-JP" dirty="0"/>
              <a:t>【</a:t>
            </a:r>
            <a:r>
              <a:rPr lang="ja-JP" altLang="en-US" dirty="0"/>
              <a:t>国語辞典の役割と特長</a:t>
            </a:r>
            <a:r>
              <a:rPr kumimoji="1" lang="en-US" altLang="ja-JP" dirty="0"/>
              <a:t>】</a:t>
            </a:r>
          </a:p>
          <a:p>
            <a:pPr defTabSz="914331">
              <a:defRPr/>
            </a:pPr>
            <a:endParaRPr kumimoji="1" lang="en-US" altLang="ja-JP" u="sng" dirty="0"/>
          </a:p>
          <a:p>
            <a:pPr defTabSz="914331">
              <a:defRPr/>
            </a:pPr>
            <a:r>
              <a:rPr kumimoji="1" lang="ja-JP" altLang="en-US" u="none" dirty="0"/>
              <a:t>☛国語辞典は、ことばの意味やつかい方がわかるものである。</a:t>
            </a:r>
            <a:endParaRPr kumimoji="1" lang="en-US" altLang="ja-JP" u="none" dirty="0"/>
          </a:p>
          <a:p>
            <a:pPr defTabSz="914331">
              <a:defRPr/>
            </a:pPr>
            <a:r>
              <a:rPr lang="ja-JP" altLang="en-US" dirty="0"/>
              <a:t>◎</a:t>
            </a:r>
            <a:r>
              <a:rPr kumimoji="1" lang="ja-JP" altLang="en-US" u="none" dirty="0"/>
              <a:t>金</a:t>
            </a:r>
            <a:r>
              <a:rPr kumimoji="1" lang="ja-JP" altLang="en-US" u="none" dirty="0" err="1"/>
              <a:t>づちの</a:t>
            </a:r>
            <a:r>
              <a:rPr kumimoji="1" lang="ja-JP" altLang="en-US" u="none" dirty="0"/>
              <a:t>意味（スライドの赤色の枠の部分）を音読し、意味説明と「泳げない人」ということばの意外な意味や例文が</a:t>
            </a:r>
            <a:endParaRPr kumimoji="1" lang="en-US" altLang="ja-JP" u="none" dirty="0"/>
          </a:p>
          <a:p>
            <a:pPr defTabSz="914331">
              <a:defRPr/>
            </a:pPr>
            <a:r>
              <a:rPr lang="ja-JP" altLang="en-US" dirty="0"/>
              <a:t>　 </a:t>
            </a:r>
            <a:r>
              <a:rPr kumimoji="1" lang="ja-JP" altLang="en-US" u="none" dirty="0"/>
              <a:t>あることも伝える</a:t>
            </a:r>
            <a:r>
              <a:rPr lang="ja-JP" altLang="en-US" dirty="0"/>
              <a:t>とよい。</a:t>
            </a:r>
            <a:endParaRPr kumimoji="1" lang="ja-JP" altLang="en-US" u="none" dirty="0"/>
          </a:p>
          <a:p>
            <a:pPr lvl="0"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9001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百科事典</a:t>
            </a:r>
            <a:r>
              <a:rPr kumimoji="1" lang="en-US" altLang="ja-JP" dirty="0"/>
              <a:t>『</a:t>
            </a:r>
            <a:r>
              <a:rPr kumimoji="1" lang="ja-JP" altLang="en-US" dirty="0"/>
              <a:t>ポプラディア</a:t>
            </a:r>
            <a:r>
              <a:rPr kumimoji="1" lang="en-US" altLang="ja-JP" dirty="0"/>
              <a:t>』</a:t>
            </a:r>
            <a:r>
              <a:rPr lang="ja-JP" altLang="en-US" dirty="0"/>
              <a:t>の特長</a:t>
            </a:r>
            <a:r>
              <a:rPr kumimoji="1" lang="en-US" altLang="ja-JP" dirty="0"/>
              <a:t>】</a:t>
            </a:r>
          </a:p>
          <a:p>
            <a:endParaRPr lang="en-US" altLang="ja-JP" dirty="0"/>
          </a:p>
          <a:p>
            <a:r>
              <a:rPr lang="en-US" altLang="ja-JP" dirty="0"/>
              <a:t>T:</a:t>
            </a:r>
            <a:r>
              <a:rPr lang="ja-JP" altLang="en-US" dirty="0"/>
              <a:t>調べる</a:t>
            </a:r>
            <a:r>
              <a:rPr kumimoji="1" lang="ja-JP" altLang="en-US" dirty="0"/>
              <a:t>ための手段として、国語辞典のほかに、百科事典があります。</a:t>
            </a:r>
            <a:endParaRPr kumimoji="1" lang="en-US" altLang="ja-JP" dirty="0"/>
          </a:p>
          <a:p>
            <a:r>
              <a:rPr lang="ja-JP" altLang="en-US" b="0" u="none" dirty="0"/>
              <a:t>☛</a:t>
            </a:r>
            <a:r>
              <a:rPr lang="ja-JP" altLang="en-US" b="1" u="none" dirty="0"/>
              <a:t>百科事典である</a:t>
            </a:r>
            <a:r>
              <a:rPr lang="en-US" altLang="ja-JP" b="1" u="none" dirty="0"/>
              <a:t>『</a:t>
            </a:r>
            <a:r>
              <a:rPr lang="ja-JP" altLang="en-US" b="1" u="none" dirty="0"/>
              <a:t>ポプラディア</a:t>
            </a:r>
            <a:r>
              <a:rPr lang="en-US" altLang="ja-JP" b="1" u="none" dirty="0"/>
              <a:t>』</a:t>
            </a:r>
            <a:r>
              <a:rPr lang="ja-JP" altLang="en-US" b="1" u="none" dirty="0"/>
              <a:t>も国語辞典と同じように、五十音順の資料である</a:t>
            </a:r>
            <a:r>
              <a:rPr kumimoji="1" lang="ja-JP" altLang="en-US" b="1" u="none" dirty="0"/>
              <a:t>。</a:t>
            </a:r>
            <a:endParaRPr kumimoji="1" lang="en-US" altLang="ja-JP" b="1" u="none" dirty="0"/>
          </a:p>
          <a:p>
            <a:pPr indent="176213"/>
            <a:r>
              <a:rPr kumimoji="1" lang="ja-JP" altLang="en-US" b="0" u="none" dirty="0"/>
              <a:t>（二文字目も、三文字目も五十音順であるということは展開①の「ハテナシート」に取り組む際のヒントとなる。）</a:t>
            </a:r>
            <a:endParaRPr kumimoji="1" lang="en-US" altLang="ja-JP" b="0" u="none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2955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国語辞典と百科事典</a:t>
            </a:r>
            <a:r>
              <a:rPr lang="ja-JP" altLang="en-US" dirty="0"/>
              <a:t>の役割の比較</a:t>
            </a:r>
            <a:r>
              <a:rPr kumimoji="1" lang="en-US" altLang="ja-JP" dirty="0"/>
              <a:t>】</a:t>
            </a:r>
          </a:p>
          <a:p>
            <a:endParaRPr kumimoji="1" lang="en-US" altLang="ja-JP" u="sng" dirty="0"/>
          </a:p>
          <a:p>
            <a:r>
              <a:rPr kumimoji="1" lang="ja-JP" altLang="en-US" u="none" dirty="0"/>
              <a:t>「金</a:t>
            </a:r>
            <a:r>
              <a:rPr kumimoji="1" lang="ja-JP" altLang="en-US" u="none" dirty="0" err="1"/>
              <a:t>づち</a:t>
            </a:r>
            <a:r>
              <a:rPr kumimoji="1" lang="ja-JP" altLang="en-US" u="none" dirty="0"/>
              <a:t>」の項目を提示したうえで</a:t>
            </a:r>
            <a:endParaRPr kumimoji="1" lang="en-US" altLang="ja-JP" u="none" dirty="0"/>
          </a:p>
          <a:p>
            <a:r>
              <a:rPr kumimoji="1" lang="en-US" altLang="ja-JP" dirty="0"/>
              <a:t>Q.</a:t>
            </a:r>
            <a:r>
              <a:rPr kumimoji="1" lang="ja-JP" altLang="en-US" dirty="0"/>
              <a:t>国語辞典と百科事典を比べるとどんなところが違いますか？</a:t>
            </a:r>
            <a:endParaRPr kumimoji="1" lang="en-US" altLang="ja-JP" dirty="0"/>
          </a:p>
          <a:p>
            <a:r>
              <a:rPr kumimoji="1" lang="en-US" altLang="ja-JP" dirty="0"/>
              <a:t>C:</a:t>
            </a:r>
            <a:r>
              <a:rPr kumimoji="1" lang="ja-JP" altLang="en-US" dirty="0"/>
              <a:t>（百科事典のほうが、）くわしい　・絵や写真が</a:t>
            </a:r>
            <a:r>
              <a:rPr lang="ja-JP" altLang="en-US" dirty="0"/>
              <a:t>載って</a:t>
            </a:r>
            <a:r>
              <a:rPr kumimoji="1" lang="ja-JP" altLang="en-US" dirty="0"/>
              <a:t>いる　・カラー　・横書き　・「じてん」の漢字が違う　など</a:t>
            </a:r>
            <a:endParaRPr kumimoji="1" lang="en-US" altLang="ja-JP" dirty="0"/>
          </a:p>
          <a:p>
            <a:r>
              <a:rPr kumimoji="1" lang="en-US" altLang="ja-JP" dirty="0"/>
              <a:t>T:</a:t>
            </a:r>
            <a:r>
              <a:rPr kumimoji="1" lang="ja-JP" altLang="en-US" dirty="0"/>
              <a:t>「じてん」の漢字が違うことに気がつきましたか？</a:t>
            </a:r>
            <a:endParaRPr kumimoji="1" lang="en-US" altLang="ja-JP" dirty="0"/>
          </a:p>
          <a:p>
            <a:r>
              <a:rPr lang="ja-JP" altLang="en-US" u="none" dirty="0"/>
              <a:t>☛</a:t>
            </a:r>
            <a:r>
              <a:rPr lang="ja-JP" altLang="en-US" b="0" u="none" dirty="0"/>
              <a:t>漢字の違いは、役割の違いを意味しており、</a:t>
            </a:r>
            <a:endParaRPr lang="en-US" altLang="ja-JP" b="0" u="none" dirty="0"/>
          </a:p>
          <a:p>
            <a:r>
              <a:rPr kumimoji="1" lang="ja-JP" altLang="en-US" b="0" u="none" dirty="0"/>
              <a:t>　</a:t>
            </a:r>
            <a:r>
              <a:rPr kumimoji="1" lang="ja-JP" altLang="en-US" b="1" u="none" dirty="0"/>
              <a:t>百科事典の役割は、「こと」の説明をすることである。</a:t>
            </a:r>
            <a:endParaRPr kumimoji="1" lang="en-US" altLang="ja-JP" b="1" u="none" dirty="0"/>
          </a:p>
          <a:p>
            <a:endParaRPr kumimoji="1" lang="en-US" altLang="ja-JP" b="1" dirty="0"/>
          </a:p>
          <a:p>
            <a:r>
              <a:rPr kumimoji="1" lang="en-US" altLang="ja-JP" dirty="0"/>
              <a:t>※</a:t>
            </a:r>
            <a:r>
              <a:rPr kumimoji="1" lang="ja-JP" altLang="en-US" dirty="0"/>
              <a:t>ここまでの説明で授業開始より</a:t>
            </a:r>
            <a:r>
              <a:rPr kumimoji="1" lang="en-US" altLang="ja-JP" dirty="0"/>
              <a:t>5</a:t>
            </a:r>
            <a:r>
              <a:rPr kumimoji="1" lang="ja-JP" altLang="en-US" dirty="0"/>
              <a:t>分経過</a:t>
            </a:r>
            <a:endParaRPr kumimoji="1" lang="en-US" altLang="ja-JP" dirty="0"/>
          </a:p>
          <a:p>
            <a:endParaRPr kumimoji="1" lang="en-US" altLang="ja-JP" b="1" dirty="0"/>
          </a:p>
          <a:p>
            <a:endParaRPr kumimoji="1" lang="ja-JP" altLang="en-US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6906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31">
              <a:defRPr/>
            </a:pPr>
            <a:r>
              <a:rPr kumimoji="1" lang="en-US" altLang="ja-JP" dirty="0"/>
              <a:t>【</a:t>
            </a:r>
            <a:r>
              <a:rPr kumimoji="1" lang="ja-JP" altLang="en-US" dirty="0"/>
              <a:t>ワーク</a:t>
            </a:r>
            <a:r>
              <a:rPr lang="ja-JP" altLang="en-US" dirty="0"/>
              <a:t>紹介</a:t>
            </a:r>
            <a:r>
              <a:rPr kumimoji="1" lang="en-US" altLang="ja-JP" dirty="0"/>
              <a:t>】</a:t>
            </a:r>
            <a:endParaRPr kumimoji="1" lang="en-US" altLang="ja-JP" b="1" dirty="0"/>
          </a:p>
          <a:p>
            <a:pPr defTabSz="914331">
              <a:defRPr/>
            </a:pPr>
            <a:r>
              <a:rPr kumimoji="1" lang="en-US" altLang="ja-JP" dirty="0"/>
              <a:t>※</a:t>
            </a:r>
            <a:r>
              <a:rPr kumimoji="1" lang="ja-JP" altLang="en-US" dirty="0"/>
              <a:t>展開①スライド</a:t>
            </a:r>
            <a:r>
              <a:rPr kumimoji="1" lang="en-US" altLang="ja-JP" dirty="0"/>
              <a:t>5</a:t>
            </a:r>
            <a:r>
              <a:rPr kumimoji="1" lang="ja-JP" altLang="en-US" dirty="0"/>
              <a:t>～</a:t>
            </a:r>
            <a:r>
              <a:rPr kumimoji="1" lang="en-US" altLang="ja-JP" dirty="0"/>
              <a:t>9</a:t>
            </a:r>
            <a:r>
              <a:rPr lang="ja-JP" altLang="en-US" dirty="0"/>
              <a:t>：</a:t>
            </a:r>
            <a:r>
              <a:rPr kumimoji="1" lang="ja-JP" altLang="en-US" dirty="0"/>
              <a:t>所要時間</a:t>
            </a:r>
            <a:r>
              <a:rPr kumimoji="1" lang="en-US" altLang="ja-JP" dirty="0"/>
              <a:t>20</a:t>
            </a:r>
            <a:r>
              <a:rPr kumimoji="1" lang="ja-JP" altLang="en-US" dirty="0"/>
              <a:t>分　うち「ハテナシート」に取り組む時間はワークシート配付・説明を含め</a:t>
            </a:r>
            <a:r>
              <a:rPr kumimoji="1" lang="en-US" altLang="ja-JP" dirty="0"/>
              <a:t>10</a:t>
            </a:r>
            <a:r>
              <a:rPr kumimoji="1" lang="ja-JP" altLang="en-US" dirty="0"/>
              <a:t>分程度　</a:t>
            </a:r>
            <a:endParaRPr kumimoji="1" lang="en-US" altLang="ja-JP" dirty="0"/>
          </a:p>
          <a:p>
            <a:pPr defTabSz="906445">
              <a:defRPr/>
            </a:pPr>
            <a:endParaRPr kumimoji="1" lang="en-US" altLang="ja-JP" dirty="0"/>
          </a:p>
          <a:p>
            <a:pPr defTabSz="906445"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7162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lang="ja-JP" altLang="en-US" dirty="0"/>
              <a:t>ワーク準備</a:t>
            </a:r>
            <a:r>
              <a:rPr kumimoji="1" lang="en-US" altLang="ja-JP" dirty="0"/>
              <a:t>】</a:t>
            </a:r>
          </a:p>
          <a:p>
            <a:endParaRPr kumimoji="1" lang="en-US" altLang="ja-JP" dirty="0"/>
          </a:p>
          <a:p>
            <a:r>
              <a:rPr lang="en-US" altLang="ja-JP" dirty="0"/>
              <a:t>T:</a:t>
            </a:r>
            <a:r>
              <a:rPr lang="ja-JP" altLang="en-US" dirty="0"/>
              <a:t>「ハテナシート」を裏返しの状態で</a:t>
            </a:r>
            <a:r>
              <a:rPr lang="en-US" altLang="ja-JP" dirty="0"/>
              <a:t>1</a:t>
            </a:r>
            <a:r>
              <a:rPr lang="ja-JP" altLang="en-US" dirty="0"/>
              <a:t>枚選んで取って、名前を書こう。</a:t>
            </a:r>
            <a:endParaRPr lang="en-US" altLang="ja-JP" dirty="0"/>
          </a:p>
          <a:p>
            <a:r>
              <a:rPr lang="ja-JP" altLang="en-US" dirty="0"/>
              <a:t>　</a:t>
            </a:r>
            <a:endParaRPr kumimoji="1" lang="en-US" altLang="ja-JP" dirty="0"/>
          </a:p>
          <a:p>
            <a:r>
              <a:rPr kumimoji="1" lang="ja-JP" altLang="en-US" u="none" dirty="0"/>
              <a:t>★「ハテナシート」</a:t>
            </a:r>
            <a:r>
              <a:rPr lang="ja-JP" altLang="en-US" u="none" dirty="0"/>
              <a:t>配付方法：</a:t>
            </a:r>
            <a:endParaRPr lang="en-US" altLang="ja-JP" u="none" dirty="0"/>
          </a:p>
          <a:p>
            <a:pPr marL="87313" indent="88900"/>
            <a:r>
              <a:rPr lang="ja-JP" altLang="en-US" dirty="0"/>
              <a:t>ハテナシートは、</a:t>
            </a:r>
            <a:r>
              <a:rPr lang="en-US" altLang="ja-JP" dirty="0"/>
              <a:t>『</a:t>
            </a:r>
            <a:r>
              <a:rPr lang="ja-JP" altLang="en-US" dirty="0"/>
              <a:t>ポプラディア</a:t>
            </a:r>
            <a:r>
              <a:rPr lang="en-US" altLang="ja-JP" dirty="0"/>
              <a:t>』</a:t>
            </a:r>
            <a:r>
              <a:rPr lang="ja-JP" altLang="en-US" dirty="0"/>
              <a:t>の各巻に対応しており、グループ内では各自が異なる内容のシートに取り組むため、</a:t>
            </a:r>
            <a:endParaRPr lang="en-US" altLang="ja-JP" dirty="0"/>
          </a:p>
          <a:p>
            <a:pPr marL="87313" indent="88900"/>
            <a:r>
              <a:rPr lang="ja-JP" altLang="en-US" dirty="0"/>
              <a:t>裏返しの状態で配付するとよい。（配付方法は、ティーチャーズガイド</a:t>
            </a:r>
            <a:r>
              <a:rPr lang="en-US" altLang="ja-JP" dirty="0"/>
              <a:t>P.7</a:t>
            </a:r>
            <a:r>
              <a:rPr lang="ja-JP" altLang="en-US" dirty="0"/>
              <a:t>参照）</a:t>
            </a:r>
            <a:endParaRPr kumimoji="1" lang="ja-JP" altLang="en-US" dirty="0"/>
          </a:p>
          <a:p>
            <a:pPr marL="87313" indent="88900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0017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31">
              <a:defRPr/>
            </a:pPr>
            <a:r>
              <a:rPr kumimoji="1" lang="en-US" altLang="ja-JP" dirty="0"/>
              <a:t>【</a:t>
            </a:r>
            <a:r>
              <a:rPr kumimoji="1" lang="ja-JP" altLang="en-US" dirty="0"/>
              <a:t>ワークの進め方</a:t>
            </a:r>
            <a:r>
              <a:rPr kumimoji="1" lang="en-US" altLang="ja-JP" dirty="0"/>
              <a:t>】</a:t>
            </a:r>
          </a:p>
          <a:p>
            <a:pPr defTabSz="914331">
              <a:defRPr/>
            </a:pPr>
            <a:r>
              <a:rPr lang="en-US" altLang="ja-JP" dirty="0"/>
              <a:t>※</a:t>
            </a:r>
            <a:r>
              <a:rPr lang="ja-JP" altLang="en-US" dirty="0"/>
              <a:t>ワーク所要時間目安</a:t>
            </a:r>
            <a:r>
              <a:rPr lang="en-US" altLang="ja-JP" dirty="0"/>
              <a:t>10</a:t>
            </a:r>
            <a:r>
              <a:rPr lang="ja-JP" altLang="en-US" dirty="0"/>
              <a:t>分</a:t>
            </a:r>
            <a:r>
              <a:rPr lang="en-US" altLang="ja-JP" dirty="0"/>
              <a:t>(</a:t>
            </a:r>
            <a:r>
              <a:rPr lang="ja-JP" altLang="en-US" dirty="0"/>
              <a:t>ワークシート配布、説明も含め）</a:t>
            </a:r>
            <a:endParaRPr kumimoji="1" lang="en-US" altLang="ja-JP" dirty="0"/>
          </a:p>
          <a:p>
            <a:pPr defTabSz="914331">
              <a:defRPr/>
            </a:pPr>
            <a:endParaRPr lang="en-US" altLang="ja-JP" u="sng" dirty="0"/>
          </a:p>
          <a:p>
            <a:pPr lvl="0">
              <a:defRPr/>
            </a:pPr>
            <a:r>
              <a:rPr lang="ja-JP" altLang="en-US" dirty="0"/>
              <a:t>★「ハテナシート」に記載の進め方にもとづき、時間内で知りたい順に取り組んでいく。</a:t>
            </a:r>
            <a:endParaRPr lang="en-US" altLang="ja-JP" dirty="0"/>
          </a:p>
          <a:p>
            <a:pPr indent="168275" defTabSz="914331">
              <a:defRPr/>
            </a:pPr>
            <a:r>
              <a:rPr lang="ja-JP" altLang="en-US" u="none" dirty="0"/>
              <a:t>ワーク開始後、</a:t>
            </a:r>
            <a:r>
              <a:rPr lang="en-US" altLang="ja-JP" u="none" dirty="0"/>
              <a:t>7</a:t>
            </a:r>
            <a:r>
              <a:rPr lang="ja-JP" altLang="en-US" u="none" dirty="0"/>
              <a:t>～</a:t>
            </a:r>
            <a:r>
              <a:rPr lang="en-US" altLang="ja-JP" u="none" dirty="0"/>
              <a:t>8</a:t>
            </a:r>
            <a:r>
              <a:rPr lang="ja-JP" altLang="en-US" u="none" dirty="0"/>
              <a:t>分程度で声をかけることだけを事前に伝えたうえで、ワークを開始する。</a:t>
            </a:r>
            <a:endParaRPr lang="en-US" altLang="ja-JP" u="none" dirty="0"/>
          </a:p>
          <a:p>
            <a:pPr indent="168275" defTabSz="914331">
              <a:defRPr/>
            </a:pPr>
            <a:r>
              <a:rPr lang="ja-JP" altLang="en-US" u="none" dirty="0"/>
              <a:t>全員が時間内に必ず</a:t>
            </a:r>
            <a:r>
              <a:rPr lang="en-US" altLang="ja-JP" u="none" dirty="0"/>
              <a:t>1</a:t>
            </a:r>
            <a:r>
              <a:rPr lang="ja-JP" altLang="en-US" u="none" dirty="0"/>
              <a:t>問は解答できるように配慮する。</a:t>
            </a:r>
            <a:endParaRPr lang="en-US" altLang="ja-JP" u="none" dirty="0"/>
          </a:p>
          <a:p>
            <a:pPr indent="168275" defTabSz="914331">
              <a:defRPr/>
            </a:pPr>
            <a:r>
              <a:rPr lang="ja-JP" altLang="en-US" b="0" u="none" dirty="0"/>
              <a:t>上から順に探しやすくなっているため、クラスの実態によって取り組み方を判断するとよい。</a:t>
            </a:r>
            <a:endParaRPr lang="en-US" altLang="ja-JP" b="0" u="none" dirty="0"/>
          </a:p>
          <a:p>
            <a:pPr indent="168275" defTabSz="914331">
              <a:defRPr/>
            </a:pPr>
            <a:r>
              <a:rPr lang="ja-JP" altLang="en-US" dirty="0"/>
              <a:t>（ハテナの難易度は、</a:t>
            </a:r>
            <a:r>
              <a:rPr lang="ja-JP" altLang="en-US" b="0" u="none" dirty="0"/>
              <a:t>ティーチャーズガイド</a:t>
            </a:r>
            <a:r>
              <a:rPr lang="en-US" altLang="ja-JP" b="0" u="none" dirty="0"/>
              <a:t>P.5</a:t>
            </a:r>
            <a:r>
              <a:rPr lang="ja-JP" altLang="en-US" b="0" u="none" dirty="0"/>
              <a:t>参照）</a:t>
            </a:r>
            <a:endParaRPr lang="en-US" altLang="ja-JP" b="0" u="none" dirty="0"/>
          </a:p>
          <a:p>
            <a:pPr defTabSz="906445">
              <a:defRPr/>
            </a:pPr>
            <a:endParaRPr kumimoji="1" lang="en-US" altLang="ja-JP" b="1" u="none" dirty="0"/>
          </a:p>
          <a:p>
            <a:r>
              <a:rPr kumimoji="1" lang="ja-JP" altLang="en-US" dirty="0"/>
              <a:t>　　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5427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共有方法</a:t>
            </a:r>
            <a:r>
              <a:rPr kumimoji="1" lang="en-US" altLang="ja-JP" b="0" dirty="0"/>
              <a:t>】</a:t>
            </a:r>
          </a:p>
          <a:p>
            <a:endParaRPr kumimoji="1" lang="en-US" altLang="ja-JP" b="0" dirty="0"/>
          </a:p>
          <a:p>
            <a:pPr defTabSz="914331">
              <a:defRPr/>
            </a:pPr>
            <a:r>
              <a:rPr lang="en-US" altLang="ja-JP" dirty="0"/>
              <a:t>T:</a:t>
            </a:r>
            <a:r>
              <a:rPr lang="ja-JP" altLang="en-US" dirty="0"/>
              <a:t>調べたハテナと、ハテナを調べてわかったことを伝えあおう。</a:t>
            </a:r>
            <a:endParaRPr kumimoji="1" lang="en-US" altLang="ja-JP" b="1" dirty="0"/>
          </a:p>
          <a:p>
            <a:r>
              <a:rPr kumimoji="1" lang="ja-JP" altLang="en-US" dirty="0"/>
              <a:t>　 </a:t>
            </a:r>
            <a:r>
              <a:rPr kumimoji="1" lang="en-US" altLang="ja-JP" dirty="0"/>
              <a:t>(</a:t>
            </a:r>
            <a:r>
              <a:rPr kumimoji="1" lang="ja-JP" altLang="en-US" dirty="0"/>
              <a:t>クラス全体共有の場合）わかったことで、クラスのみんなにもぜひ伝えたいということがある人はいますか？</a:t>
            </a:r>
            <a:endParaRPr kumimoji="1" lang="en-US" altLang="ja-JP" dirty="0"/>
          </a:p>
          <a:p>
            <a:endParaRPr kumimoji="1" lang="en-US" altLang="ja-JP" u="none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F2404-D348-4AB2-A452-FBE2ACC655E6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9413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" y="2379"/>
            <a:ext cx="12201877" cy="685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73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見出し・まとめペー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" y="2379"/>
            <a:ext cx="12201878" cy="6859983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 userDrawn="1"/>
        </p:nvSpPr>
        <p:spPr>
          <a:xfrm>
            <a:off x="11748697" y="6519446"/>
            <a:ext cx="454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4DDE3B2-E8B4-4EDD-81DC-FF290015F2C8}" type="slidenum">
              <a:rPr kumimoji="1" lang="ja-JP" altLang="en-US" sz="1600" b="1" smtClean="0">
                <a:solidFill>
                  <a:schemeClr val="bg1"/>
                </a:solidFill>
              </a:rPr>
              <a:t>‹#›</a:t>
            </a:fld>
            <a:endParaRPr kumimoji="1" lang="ja-JP" alt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2392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常ペー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" y="2379"/>
            <a:ext cx="12201876" cy="685998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 userDrawn="1"/>
        </p:nvSpPr>
        <p:spPr>
          <a:xfrm>
            <a:off x="11748697" y="6519446"/>
            <a:ext cx="454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4DDE3B2-E8B4-4EDD-81DC-FF290015F2C8}" type="slidenum">
              <a:rPr kumimoji="1" lang="ja-JP" altLang="en-US" sz="1600" b="1" smtClean="0">
                <a:solidFill>
                  <a:schemeClr val="bg1"/>
                </a:solidFill>
              </a:rPr>
              <a:t>‹#›</a:t>
            </a:fld>
            <a:endParaRPr kumimoji="1" lang="ja-JP" alt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069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常ページ（リボン無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" y="4163"/>
            <a:ext cx="12201876" cy="685641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 userDrawn="1"/>
        </p:nvSpPr>
        <p:spPr>
          <a:xfrm>
            <a:off x="11748697" y="6519446"/>
            <a:ext cx="454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4DDE3B2-E8B4-4EDD-81DC-FF290015F2C8}" type="slidenum">
              <a:rPr kumimoji="1" lang="ja-JP" altLang="en-US" sz="1600" b="1" smtClean="0">
                <a:solidFill>
                  <a:schemeClr val="bg1"/>
                </a:solidFill>
              </a:rPr>
              <a:t>‹#›</a:t>
            </a:fld>
            <a:endParaRPr kumimoji="1" lang="ja-JP" alt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918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ワークペー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" y="1784"/>
            <a:ext cx="12192704" cy="686117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 userDrawn="1"/>
        </p:nvSpPr>
        <p:spPr>
          <a:xfrm>
            <a:off x="11748697" y="6519446"/>
            <a:ext cx="454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4DDE3B2-E8B4-4EDD-81DC-FF290015F2C8}" type="slidenum">
              <a:rPr kumimoji="1" lang="ja-JP" altLang="en-US" sz="1600" b="1" smtClean="0">
                <a:solidFill>
                  <a:schemeClr val="bg1"/>
                </a:solidFill>
              </a:rPr>
              <a:t>‹#›</a:t>
            </a:fld>
            <a:endParaRPr kumimoji="1" lang="ja-JP" alt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945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737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21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CC2BFC1-7643-4119-9CF2-25A6F46E5C69}"/>
              </a:ext>
            </a:extLst>
          </p:cNvPr>
          <p:cNvSpPr txBox="1"/>
          <p:nvPr/>
        </p:nvSpPr>
        <p:spPr bwMode="gray">
          <a:xfrm>
            <a:off x="2857697" y="5182846"/>
            <a:ext cx="1003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ひ</a:t>
            </a:r>
            <a:r>
              <a:rPr kumimoji="1" lang="ja-JP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ゃっ</a:t>
            </a:r>
          </a:p>
        </p:txBody>
      </p:sp>
      <p:sp>
        <p:nvSpPr>
          <p:cNvPr id="3" name="正方形/長方形 2"/>
          <p:cNvSpPr/>
          <p:nvPr/>
        </p:nvSpPr>
        <p:spPr bwMode="gray">
          <a:xfrm>
            <a:off x="4451876" y="5182846"/>
            <a:ext cx="12955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じ　 てん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CC2BFC1-7643-4119-9CF2-25A6F46E5C69}"/>
              </a:ext>
            </a:extLst>
          </p:cNvPr>
          <p:cNvSpPr txBox="1"/>
          <p:nvPr/>
        </p:nvSpPr>
        <p:spPr bwMode="gray">
          <a:xfrm>
            <a:off x="3765747" y="5182846"/>
            <a:ext cx="1003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か</a:t>
            </a:r>
            <a:endParaRPr kumimoji="1" lang="ja-JP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5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>
            <a:extLst>
              <a:ext uri="{FF2B5EF4-FFF2-40B4-BE49-F238E27FC236}">
                <a16:creationId xmlns:a16="http://schemas.microsoft.com/office/drawing/2014/main" id="{4CDDCD70-CA61-4813-897E-F0715687014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728" y="1527923"/>
            <a:ext cx="2837088" cy="23363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2DD51CB-CF5B-49C8-9156-CBAFE195F3E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24" y="1794817"/>
            <a:ext cx="2932430" cy="22890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D83CE661-5CC0-41B1-A59B-DAAF06E0E02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32" y="1351242"/>
            <a:ext cx="2542296" cy="20033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BED6AAC3-DB46-4062-8991-BF20A8681F3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499" y="1406892"/>
            <a:ext cx="2643148" cy="19199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9A1BA49D-A2BC-4BAE-B342-416545738B13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693" y="4680740"/>
            <a:ext cx="2611599" cy="19257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1A1EF5F3-8D7B-49DB-950F-0A84EA9D73EC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79" y="3864321"/>
            <a:ext cx="2643148" cy="20183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C05EE7C2-06F6-4B1B-ADC7-2C9DA54E0AE4}"/>
              </a:ext>
            </a:extLst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5" r="11157"/>
          <a:stretch/>
        </p:blipFill>
        <p:spPr>
          <a:xfrm>
            <a:off x="4027895" y="4667147"/>
            <a:ext cx="2628900" cy="18019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A0281E03-671C-4032-B7F4-E7079CBE2387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41" y="4633346"/>
            <a:ext cx="3093500" cy="1973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A16610E-6F5C-4310-A548-116FCB246933}"/>
              </a:ext>
            </a:extLst>
          </p:cNvPr>
          <p:cNvSpPr txBox="1"/>
          <p:nvPr/>
        </p:nvSpPr>
        <p:spPr>
          <a:xfrm>
            <a:off x="515207" y="1756189"/>
            <a:ext cx="1273635" cy="734789"/>
          </a:xfrm>
          <a:prstGeom prst="ellipse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noAutofit/>
          </a:bodyPr>
          <a:lstStyle/>
          <a:p>
            <a:pPr algn="ctr"/>
            <a:r>
              <a:rPr lang="ja-JP" altLang="en-US" sz="2400" b="1" dirty="0"/>
              <a:t>動物</a:t>
            </a:r>
            <a:endParaRPr kumimoji="1" lang="ja-JP" altLang="en-US" sz="2400" b="1" dirty="0"/>
          </a:p>
        </p:txBody>
      </p:sp>
      <p:sp>
        <p:nvSpPr>
          <p:cNvPr id="4" name="円/楕円 3">
            <a:extLst>
              <a:ext uri="{FF2B5EF4-FFF2-40B4-BE49-F238E27FC236}">
                <a16:creationId xmlns:a16="http://schemas.microsoft.com/office/drawing/2014/main" id="{C3BB5B28-7080-4CB1-9097-1162B0335C8D}"/>
              </a:ext>
            </a:extLst>
          </p:cNvPr>
          <p:cNvSpPr/>
          <p:nvPr/>
        </p:nvSpPr>
        <p:spPr>
          <a:xfrm>
            <a:off x="2833072" y="1499410"/>
            <a:ext cx="1323539" cy="842876"/>
          </a:xfrm>
          <a:prstGeom prst="ellipse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tIns="216000" anchor="ctr">
            <a:noAutofit/>
          </a:bodyPr>
          <a:lstStyle/>
          <a:p>
            <a:pPr algn="ctr"/>
            <a:r>
              <a:rPr lang="ja-JP" altLang="en-US" sz="2400" b="1" dirty="0"/>
              <a:t>植物</a:t>
            </a:r>
          </a:p>
        </p:txBody>
      </p:sp>
      <p:sp>
        <p:nvSpPr>
          <p:cNvPr id="7" name="円/楕円 6">
            <a:extLst>
              <a:ext uri="{FF2B5EF4-FFF2-40B4-BE49-F238E27FC236}">
                <a16:creationId xmlns:a16="http://schemas.microsoft.com/office/drawing/2014/main" id="{5C8C67E7-BD6C-4B0F-A694-F1954EEAC194}"/>
              </a:ext>
            </a:extLst>
          </p:cNvPr>
          <p:cNvSpPr/>
          <p:nvPr/>
        </p:nvSpPr>
        <p:spPr>
          <a:xfrm>
            <a:off x="8566320" y="5854490"/>
            <a:ext cx="1702316" cy="752016"/>
          </a:xfrm>
          <a:prstGeom prst="ellipse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anchor="ctr">
            <a:noAutofit/>
          </a:bodyPr>
          <a:lstStyle/>
          <a:p>
            <a:pPr algn="ctr"/>
            <a:r>
              <a:rPr lang="ja-JP" altLang="en-US" sz="2000" b="1" dirty="0"/>
              <a:t>スポーツ</a:t>
            </a:r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C5458C19-ACD0-432F-B160-2EC98CDB1C58}"/>
              </a:ext>
            </a:extLst>
          </p:cNvPr>
          <p:cNvSpPr/>
          <p:nvPr/>
        </p:nvSpPr>
        <p:spPr>
          <a:xfrm>
            <a:off x="10604530" y="4017959"/>
            <a:ext cx="1339506" cy="649188"/>
          </a:xfrm>
          <a:prstGeom prst="ellipse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noAutofit/>
          </a:bodyPr>
          <a:lstStyle/>
          <a:p>
            <a:pPr algn="ctr"/>
            <a:r>
              <a:rPr lang="ja-JP" altLang="en-US" sz="2000" b="1" dirty="0"/>
              <a:t>音楽</a:t>
            </a:r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5A209C56-88B2-4D7C-825B-846CB4E3838F}"/>
              </a:ext>
            </a:extLst>
          </p:cNvPr>
          <p:cNvSpPr/>
          <p:nvPr/>
        </p:nvSpPr>
        <p:spPr>
          <a:xfrm>
            <a:off x="3423391" y="5897569"/>
            <a:ext cx="1823704" cy="818608"/>
          </a:xfrm>
          <a:prstGeom prst="ellipse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anchor="ctr">
            <a:noAutofit/>
          </a:bodyPr>
          <a:lstStyle/>
          <a:p>
            <a:pPr algn="ctr"/>
            <a:r>
              <a:rPr lang="ja-JP" altLang="en-US" sz="2000" b="1" dirty="0"/>
              <a:t>世界の国</a:t>
            </a:r>
          </a:p>
        </p:txBody>
      </p:sp>
      <p:sp>
        <p:nvSpPr>
          <p:cNvPr id="29" name="円/楕円 28">
            <a:extLst>
              <a:ext uri="{FF2B5EF4-FFF2-40B4-BE49-F238E27FC236}">
                <a16:creationId xmlns:a16="http://schemas.microsoft.com/office/drawing/2014/main" id="{1C08D76E-9832-4E4A-91D2-C63C7346AB83}"/>
              </a:ext>
            </a:extLst>
          </p:cNvPr>
          <p:cNvSpPr/>
          <p:nvPr/>
        </p:nvSpPr>
        <p:spPr>
          <a:xfrm>
            <a:off x="325836" y="4705435"/>
            <a:ext cx="1504005" cy="744593"/>
          </a:xfrm>
          <a:prstGeom prst="ellipse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anchor="ctr">
            <a:noAutofit/>
          </a:bodyPr>
          <a:lstStyle/>
          <a:p>
            <a:pPr algn="ctr"/>
            <a:r>
              <a:rPr lang="ja-JP" altLang="en-US" sz="2000" b="1" dirty="0"/>
              <a:t>うちゅう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40A5710-8849-45E9-A2B3-B6C567BD18D7}"/>
              </a:ext>
            </a:extLst>
          </p:cNvPr>
          <p:cNvSpPr/>
          <p:nvPr/>
        </p:nvSpPr>
        <p:spPr>
          <a:xfrm>
            <a:off x="2633507" y="3343861"/>
            <a:ext cx="6391493" cy="1446550"/>
          </a:xfrm>
          <a:prstGeom prst="rect">
            <a:avLst/>
          </a:prstGeom>
          <a:ln w="5080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4400" b="1" dirty="0">
                <a:solidFill>
                  <a:schemeClr val="accent1"/>
                </a:solidFill>
              </a:rPr>
              <a:t>さまざまなことを</a:t>
            </a:r>
            <a:endParaRPr lang="en-US" altLang="ja-JP" sz="4400" b="1" dirty="0">
              <a:solidFill>
                <a:schemeClr val="accent1"/>
              </a:solidFill>
            </a:endParaRPr>
          </a:p>
          <a:p>
            <a:pPr algn="ctr"/>
            <a:r>
              <a:rPr lang="ja-JP" altLang="en-US" sz="4400" b="1" dirty="0">
                <a:solidFill>
                  <a:schemeClr val="accent1"/>
                </a:solidFill>
              </a:rPr>
              <a:t>正しく知ることができる</a:t>
            </a:r>
            <a:endParaRPr lang="en-US" altLang="ja-JP" sz="4400" b="1" dirty="0">
              <a:solidFill>
                <a:schemeClr val="accent1"/>
              </a:solidFill>
            </a:endParaRPr>
          </a:p>
        </p:txBody>
      </p:sp>
      <p:grpSp>
        <p:nvGrpSpPr>
          <p:cNvPr id="12" name="グループ化 11"/>
          <p:cNvGrpSpPr/>
          <p:nvPr/>
        </p:nvGrpSpPr>
        <p:grpSpPr bwMode="gray">
          <a:xfrm>
            <a:off x="-484280" y="75946"/>
            <a:ext cx="9113377" cy="1499746"/>
            <a:chOff x="-484280" y="75946"/>
            <a:chExt cx="9113377" cy="1499746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 rot="-60000">
              <a:off x="-484280" y="75946"/>
              <a:ext cx="9113377" cy="1499746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 bwMode="gray">
            <a:xfrm rot="-120000">
              <a:off x="197203" y="570657"/>
              <a:ext cx="7750412" cy="85056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4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百科事典で調べられること</a:t>
              </a:r>
              <a:endPara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2F3A0AC1-7D05-4776-8274-04A28AD6E6EA}"/>
                </a:ext>
              </a:extLst>
            </p:cNvPr>
            <p:cNvSpPr/>
            <p:nvPr/>
          </p:nvSpPr>
          <p:spPr bwMode="gray">
            <a:xfrm rot="21445082">
              <a:off x="136767" y="422353"/>
              <a:ext cx="2646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ひゃっ  か     じ    てん</a:t>
              </a:r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34C30F58-F8EA-4128-87C5-CBB1A195521B}"/>
                </a:ext>
              </a:extLst>
            </p:cNvPr>
            <p:cNvSpPr/>
            <p:nvPr/>
          </p:nvSpPr>
          <p:spPr bwMode="gray">
            <a:xfrm>
              <a:off x="3305256" y="334587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しら</a:t>
              </a:r>
            </a:p>
          </p:txBody>
        </p:sp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A16610E-6F5C-4310-A548-116FCB246933}"/>
              </a:ext>
            </a:extLst>
          </p:cNvPr>
          <p:cNvSpPr txBox="1"/>
          <p:nvPr/>
        </p:nvSpPr>
        <p:spPr>
          <a:xfrm>
            <a:off x="2650551" y="1485293"/>
            <a:ext cx="1695209" cy="734789"/>
          </a:xfrm>
          <a:prstGeom prst="ellipse">
            <a:avLst/>
          </a:prstGeom>
          <a:noFill/>
          <a:effectLst>
            <a:softEdge rad="63500"/>
          </a:effectLst>
        </p:spPr>
        <p:txBody>
          <a:bodyPr wrap="none" rtlCol="0">
            <a:noAutofit/>
          </a:bodyPr>
          <a:lstStyle/>
          <a:p>
            <a:pPr algn="ctr"/>
            <a:r>
              <a:rPr lang="ja-JP" altLang="en-US" sz="1200" b="1" spc="-300" dirty="0"/>
              <a:t>しょ</a:t>
            </a:r>
            <a:r>
              <a:rPr lang="ja-JP" altLang="en-US" sz="1200" b="1" dirty="0"/>
              <a:t>くぶつ</a:t>
            </a:r>
            <a:endParaRPr kumimoji="1" lang="ja-JP" altLang="en-US" sz="1200" b="1" dirty="0"/>
          </a:p>
        </p:txBody>
      </p:sp>
      <p:grpSp>
        <p:nvGrpSpPr>
          <p:cNvPr id="14" name="グループ化 13"/>
          <p:cNvGrpSpPr/>
          <p:nvPr/>
        </p:nvGrpSpPr>
        <p:grpSpPr>
          <a:xfrm>
            <a:off x="7628899" y="1231501"/>
            <a:ext cx="4179035" cy="950221"/>
            <a:chOff x="7578535" y="1307983"/>
            <a:chExt cx="4179035" cy="950221"/>
          </a:xfrm>
        </p:grpSpPr>
        <p:sp>
          <p:nvSpPr>
            <p:cNvPr id="5" name="円/楕円 4">
              <a:extLst>
                <a:ext uri="{FF2B5EF4-FFF2-40B4-BE49-F238E27FC236}">
                  <a16:creationId xmlns:a16="http://schemas.microsoft.com/office/drawing/2014/main" id="{63B47E2B-6D80-4CBE-95FB-26B472674A45}"/>
                </a:ext>
              </a:extLst>
            </p:cNvPr>
            <p:cNvSpPr/>
            <p:nvPr/>
          </p:nvSpPr>
          <p:spPr>
            <a:xfrm>
              <a:off x="7578535" y="1331429"/>
              <a:ext cx="1400665" cy="926775"/>
            </a:xfrm>
            <a:prstGeom prst="ellipse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tIns="180000" anchor="ctr">
              <a:noAutofit/>
            </a:bodyPr>
            <a:lstStyle/>
            <a:p>
              <a:pPr algn="ctr"/>
              <a:r>
                <a:rPr lang="ja-JP" altLang="en-US" sz="2000" b="1" dirty="0"/>
                <a:t>食べ物</a:t>
              </a: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3A16610E-6F5C-4310-A548-116FCB246933}"/>
                </a:ext>
              </a:extLst>
            </p:cNvPr>
            <p:cNvSpPr txBox="1"/>
            <p:nvPr/>
          </p:nvSpPr>
          <p:spPr>
            <a:xfrm>
              <a:off x="7740077" y="1389885"/>
              <a:ext cx="823958" cy="734789"/>
            </a:xfrm>
            <a:prstGeom prst="ellipse">
              <a:avLst/>
            </a:prstGeom>
            <a:noFill/>
            <a:effectLst>
              <a:softEdge rad="63500"/>
            </a:effectLst>
          </p:spPr>
          <p:txBody>
            <a:bodyPr wrap="none" rtlCol="0">
              <a:noAutofit/>
            </a:bodyPr>
            <a:lstStyle/>
            <a:p>
              <a:r>
                <a:rPr lang="ja-JP" altLang="en-US" sz="1200" b="1" dirty="0"/>
                <a:t>た  　 もの</a:t>
              </a:r>
              <a:endParaRPr kumimoji="1" lang="ja-JP" altLang="en-US" sz="1200" b="1" dirty="0"/>
            </a:p>
          </p:txBody>
        </p:sp>
        <p:sp>
          <p:nvSpPr>
            <p:cNvPr id="33" name="円/楕円 32">
              <a:extLst>
                <a:ext uri="{FF2B5EF4-FFF2-40B4-BE49-F238E27FC236}">
                  <a16:creationId xmlns:a16="http://schemas.microsoft.com/office/drawing/2014/main" id="{63B47E2B-6D80-4CBE-95FB-26B472674A45}"/>
                </a:ext>
              </a:extLst>
            </p:cNvPr>
            <p:cNvSpPr/>
            <p:nvPr/>
          </p:nvSpPr>
          <p:spPr>
            <a:xfrm>
              <a:off x="10356905" y="1307983"/>
              <a:ext cx="1400665" cy="926775"/>
            </a:xfrm>
            <a:prstGeom prst="ellipse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tIns="180000" anchor="ctr">
              <a:noAutofit/>
            </a:bodyPr>
            <a:lstStyle/>
            <a:p>
              <a:pPr algn="ctr"/>
              <a:r>
                <a:rPr lang="ja-JP" altLang="en-US" sz="2000" b="1" dirty="0"/>
                <a:t>乗り物</a:t>
              </a: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3A16610E-6F5C-4310-A548-116FCB246933}"/>
                </a:ext>
              </a:extLst>
            </p:cNvPr>
            <p:cNvSpPr txBox="1"/>
            <p:nvPr/>
          </p:nvSpPr>
          <p:spPr>
            <a:xfrm>
              <a:off x="10454765" y="1378912"/>
              <a:ext cx="1242652" cy="734789"/>
            </a:xfrm>
            <a:prstGeom prst="ellipse">
              <a:avLst/>
            </a:prstGeom>
            <a:noFill/>
            <a:effectLst>
              <a:softEdge rad="63500"/>
            </a:effectLst>
          </p:spPr>
          <p:txBody>
            <a:bodyPr wrap="none" rtlCol="0">
              <a:noAutofit/>
            </a:bodyPr>
            <a:lstStyle/>
            <a:p>
              <a:pPr algn="ctr"/>
              <a:r>
                <a:rPr lang="ja-JP" altLang="en-US" sz="1200" b="1" dirty="0"/>
                <a:t>の   　もの</a:t>
              </a:r>
              <a:endParaRPr kumimoji="1" lang="ja-JP" altLang="en-US" sz="1200" b="1" dirty="0"/>
            </a:p>
          </p:txBody>
        </p:sp>
      </p:grp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A16610E-6F5C-4310-A548-116FCB246933}"/>
              </a:ext>
            </a:extLst>
          </p:cNvPr>
          <p:cNvSpPr txBox="1"/>
          <p:nvPr/>
        </p:nvSpPr>
        <p:spPr>
          <a:xfrm>
            <a:off x="3469940" y="5833221"/>
            <a:ext cx="1273635" cy="734789"/>
          </a:xfrm>
          <a:prstGeom prst="ellipse">
            <a:avLst/>
          </a:prstGeom>
          <a:noFill/>
          <a:effectLst>
            <a:softEdge rad="63500"/>
          </a:effectLst>
        </p:spPr>
        <p:txBody>
          <a:bodyPr wrap="none" rtlCol="0">
            <a:noAutofit/>
          </a:bodyPr>
          <a:lstStyle/>
          <a:p>
            <a:pPr algn="ctr"/>
            <a:r>
              <a:rPr lang="ja-JP" altLang="en-US" sz="1200" b="1" dirty="0"/>
              <a:t>せ かい</a:t>
            </a:r>
            <a:endParaRPr kumimoji="1" lang="ja-JP" altLang="en-US" sz="1200" b="1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A16610E-6F5C-4310-A548-116FCB246933}"/>
              </a:ext>
            </a:extLst>
          </p:cNvPr>
          <p:cNvSpPr txBox="1"/>
          <p:nvPr/>
        </p:nvSpPr>
        <p:spPr>
          <a:xfrm>
            <a:off x="304494" y="1585172"/>
            <a:ext cx="1695209" cy="734789"/>
          </a:xfrm>
          <a:prstGeom prst="ellipse">
            <a:avLst/>
          </a:prstGeom>
          <a:noFill/>
          <a:effectLst>
            <a:softEdge rad="63500"/>
          </a:effectLst>
        </p:spPr>
        <p:txBody>
          <a:bodyPr wrap="none" rtlCol="0">
            <a:noAutofit/>
          </a:bodyPr>
          <a:lstStyle/>
          <a:p>
            <a:pPr algn="ctr"/>
            <a:r>
              <a:rPr lang="ja-JP" altLang="en-US" sz="1200" b="1" dirty="0"/>
              <a:t>どうぶつ</a:t>
            </a:r>
            <a:endParaRPr kumimoji="1" lang="ja-JP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1531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8285" y="2691172"/>
            <a:ext cx="1172391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ja-JP" altLang="en-US" sz="7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百科事典の</a:t>
            </a:r>
            <a:endParaRPr lang="en-US" altLang="ja-JP" sz="7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spcBef>
                <a:spcPts val="1200"/>
              </a:spcBef>
            </a:pPr>
            <a:r>
              <a:rPr lang="ja-JP" altLang="en-US" sz="7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ひき方のポイント</a:t>
            </a:r>
            <a:endParaRPr lang="en-US" altLang="ja-JP" sz="7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spcBef>
                <a:spcPts val="1200"/>
              </a:spcBef>
            </a:pPr>
            <a:endParaRPr lang="en-US" altLang="ja-JP" sz="7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2066366-EF7F-4DCC-8EDC-69E69013A17D}"/>
              </a:ext>
            </a:extLst>
          </p:cNvPr>
          <p:cNvSpPr/>
          <p:nvPr/>
        </p:nvSpPr>
        <p:spPr>
          <a:xfrm>
            <a:off x="3601332" y="2276861"/>
            <a:ext cx="3768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ひゃっ か     じ　てん</a:t>
            </a:r>
          </a:p>
        </p:txBody>
      </p:sp>
    </p:spTree>
    <p:extLst>
      <p:ext uri="{BB962C8B-B14F-4D97-AF65-F5344CB8AC3E}">
        <p14:creationId xmlns:p14="http://schemas.microsoft.com/office/powerpoint/2010/main" val="864506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8617F5D-6DD8-40CF-AD41-B5EEE58EB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66" y="1053816"/>
            <a:ext cx="3895725" cy="530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フッター プレースホルダー 7">
            <a:extLst>
              <a:ext uri="{FF2B5EF4-FFF2-40B4-BE49-F238E27FC236}">
                <a16:creationId xmlns:a16="http://schemas.microsoft.com/office/drawing/2014/main" id="{E1257389-7CC8-4CB3-BC64-1BDD9F761B17}"/>
              </a:ext>
            </a:extLst>
          </p:cNvPr>
          <p:cNvSpPr txBox="1">
            <a:spLocks/>
          </p:cNvSpPr>
          <p:nvPr/>
        </p:nvSpPr>
        <p:spPr>
          <a:xfrm>
            <a:off x="1210251" y="6284103"/>
            <a:ext cx="3895726" cy="389780"/>
          </a:xfrm>
          <a:prstGeom prst="rect">
            <a:avLst/>
          </a:prstGeom>
        </p:spPr>
        <p:txBody>
          <a:bodyPr rtlCol="0" anchor="ctr">
            <a:norm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US" altLang="ja-JP" sz="1000" b="1" dirty="0"/>
              <a:t>『</a:t>
            </a:r>
            <a:r>
              <a:rPr lang="ja-JP" altLang="en-US" sz="1000" b="1" dirty="0"/>
              <a:t>ポプラディアネット</a:t>
            </a:r>
            <a:r>
              <a:rPr lang="en-US" altLang="ja-JP" sz="1000" b="1" dirty="0"/>
              <a:t>』</a:t>
            </a:r>
            <a:r>
              <a:rPr lang="ja-JP" altLang="en-US" sz="1000" b="1" dirty="0"/>
              <a:t>より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64990" y="526706"/>
            <a:ext cx="2889410" cy="1197475"/>
          </a:xfrm>
          <a:prstGeom prst="roundRect">
            <a:avLst>
              <a:gd name="adj" fmla="val 18951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tIns="396000" bIns="0" rtlCol="0" anchor="ctr">
            <a:noAutofit/>
          </a:bodyPr>
          <a:lstStyle/>
          <a:p>
            <a:pPr algn="ctr"/>
            <a:r>
              <a:rPr lang="ja-JP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問 題</a:t>
            </a:r>
            <a:endParaRPr kumimoji="1" lang="ja-JP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円形吹き出し 6">
            <a:extLst>
              <a:ext uri="{FF2B5EF4-FFF2-40B4-BE49-F238E27FC236}">
                <a16:creationId xmlns:a16="http://schemas.microsoft.com/office/drawing/2014/main" id="{B3F3E08D-608E-47A3-A7C8-24EC1EFE0BCF}"/>
              </a:ext>
            </a:extLst>
          </p:cNvPr>
          <p:cNvSpPr/>
          <p:nvPr/>
        </p:nvSpPr>
        <p:spPr>
          <a:xfrm>
            <a:off x="4691040" y="443433"/>
            <a:ext cx="4805570" cy="2324573"/>
          </a:xfrm>
          <a:prstGeom prst="wedgeEllipseCallout">
            <a:avLst>
              <a:gd name="adj1" fmla="val -48883"/>
              <a:gd name="adj2" fmla="val 48408"/>
            </a:avLst>
          </a:prstGeom>
          <a:solidFill>
            <a:schemeClr val="accent1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この人は</a:t>
            </a:r>
            <a:endParaRPr lang="en-US" altLang="ja-JP" sz="40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だれでしょうか？</a:t>
            </a:r>
            <a:endParaRPr lang="en-US" altLang="ja-JP" sz="40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F1039AA-9A6A-4520-9F20-D0F5455DFB4F}"/>
              </a:ext>
            </a:extLst>
          </p:cNvPr>
          <p:cNvSpPr/>
          <p:nvPr/>
        </p:nvSpPr>
        <p:spPr bwMode="gray">
          <a:xfrm>
            <a:off x="1179966" y="514674"/>
            <a:ext cx="17219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もん　   だい</a:t>
            </a:r>
          </a:p>
        </p:txBody>
      </p:sp>
      <p:grpSp>
        <p:nvGrpSpPr>
          <p:cNvPr id="17" name="グループ化 16"/>
          <p:cNvGrpSpPr/>
          <p:nvPr/>
        </p:nvGrpSpPr>
        <p:grpSpPr>
          <a:xfrm>
            <a:off x="5320084" y="3211985"/>
            <a:ext cx="6649294" cy="2961277"/>
            <a:chOff x="5320084" y="3211985"/>
            <a:chExt cx="6649294" cy="2961277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228B6158-68C4-472A-83E4-BACF4020A652}"/>
                </a:ext>
              </a:extLst>
            </p:cNvPr>
            <p:cNvSpPr txBox="1"/>
            <p:nvPr/>
          </p:nvSpPr>
          <p:spPr>
            <a:xfrm>
              <a:off x="5320084" y="3211985"/>
              <a:ext cx="6649294" cy="2546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ja-JP" altLang="en-US" sz="5400" b="1" dirty="0">
                  <a:solidFill>
                    <a:srgbClr val="E5004F"/>
                  </a:solidFill>
                </a:rPr>
                <a:t>答え</a:t>
              </a:r>
              <a:r>
                <a:rPr lang="ja-JP" altLang="en-US" sz="5400" b="1" dirty="0"/>
                <a:t>　</a:t>
              </a:r>
              <a:endParaRPr lang="en-US" altLang="ja-JP" sz="5400" b="1" dirty="0"/>
            </a:p>
            <a:p>
              <a:pPr>
                <a:spcAft>
                  <a:spcPts val="600"/>
                </a:spcAft>
              </a:pPr>
              <a:r>
                <a:rPr lang="ja-JP" altLang="en-US" sz="6000" b="1" dirty="0"/>
                <a:t>オバマ</a:t>
              </a:r>
              <a:r>
                <a:rPr lang="ja-JP" altLang="en-US" sz="6000" b="1" spc="-1000" dirty="0">
                  <a:latin typeface="HGP創英ﾌﾟﾚｾﾞﾝｽEB" panose="02020800000000000000" pitchFamily="18" charset="-128"/>
                  <a:ea typeface="HGP創英ﾌﾟﾚｾﾞﾝｽEB" panose="02020800000000000000" pitchFamily="18" charset="-128"/>
                </a:rPr>
                <a:t>，</a:t>
              </a:r>
              <a:r>
                <a:rPr lang="ja-JP" altLang="en-US" sz="6000" b="1" dirty="0"/>
                <a:t>バラク</a:t>
              </a:r>
              <a:r>
                <a:rPr lang="ja-JP" altLang="en-US" sz="3600" b="1" dirty="0"/>
                <a:t>さん</a:t>
              </a:r>
              <a:endParaRPr lang="en-US" altLang="ja-JP" sz="3600" b="1" dirty="0"/>
            </a:p>
            <a:p>
              <a:pPr>
                <a:spcAft>
                  <a:spcPts val="600"/>
                </a:spcAft>
              </a:pPr>
              <a:r>
                <a:rPr lang="ja-JP" altLang="en-US" sz="1050" b="1" dirty="0"/>
                <a:t>　　　　　　　　　　　　　　　　　　　　　　　　　　　</a:t>
              </a:r>
              <a:endParaRPr lang="en-US" altLang="ja-JP" sz="2000" b="1" dirty="0"/>
            </a:p>
            <a:p>
              <a:pPr>
                <a:spcAft>
                  <a:spcPts val="600"/>
                </a:spcAft>
              </a:pPr>
              <a:endParaRPr lang="ja-JP" altLang="en-US" sz="2000" b="1" dirty="0"/>
            </a:p>
          </p:txBody>
        </p:sp>
        <p:grpSp>
          <p:nvGrpSpPr>
            <p:cNvPr id="7" name="グループ化 6"/>
            <p:cNvGrpSpPr/>
            <p:nvPr/>
          </p:nvGrpSpPr>
          <p:grpSpPr>
            <a:xfrm>
              <a:off x="5320084" y="5311450"/>
              <a:ext cx="6390789" cy="861812"/>
              <a:chOff x="5320084" y="5311450"/>
              <a:chExt cx="6390789" cy="861812"/>
            </a:xfrm>
          </p:grpSpPr>
          <p:sp>
            <p:nvSpPr>
              <p:cNvPr id="3" name="テキスト ボックス 2"/>
              <p:cNvSpPr txBox="1"/>
              <p:nvPr/>
            </p:nvSpPr>
            <p:spPr>
              <a:xfrm>
                <a:off x="5320084" y="5526931"/>
                <a:ext cx="634981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600" b="1" dirty="0">
                    <a:latin typeface="+mn-ea"/>
                  </a:rPr>
                  <a:t>アメリカ合衆国</a:t>
                </a:r>
                <a:r>
                  <a:rPr lang="ja-JP" altLang="en-US" sz="3600" b="1" dirty="0">
                    <a:latin typeface="+mn-ea"/>
                  </a:rPr>
                  <a:t>第</a:t>
                </a:r>
                <a:r>
                  <a:rPr lang="en-US" altLang="ja-JP" sz="3600" b="1" dirty="0">
                    <a:latin typeface="+mn-ea"/>
                  </a:rPr>
                  <a:t>44</a:t>
                </a:r>
                <a:r>
                  <a:rPr lang="ja-JP" altLang="en-US" sz="3600" b="1" dirty="0">
                    <a:latin typeface="+mn-ea"/>
                  </a:rPr>
                  <a:t>代大統領</a:t>
                </a:r>
                <a:endParaRPr kumimoji="1" lang="ja-JP" altLang="en-US" sz="3600" b="1" dirty="0">
                  <a:latin typeface="+mn-ea"/>
                </a:endParaRPr>
              </a:p>
            </p:txBody>
          </p:sp>
          <p:sp>
            <p:nvSpPr>
              <p:cNvPr id="13" name="テキスト ボックス 12"/>
              <p:cNvSpPr txBox="1"/>
              <p:nvPr/>
            </p:nvSpPr>
            <p:spPr>
              <a:xfrm>
                <a:off x="7199859" y="5311450"/>
                <a:ext cx="15600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b="1" dirty="0" err="1">
                    <a:latin typeface="+mn-ea"/>
                  </a:rPr>
                  <a:t>がっ</a:t>
                </a:r>
                <a:r>
                  <a:rPr kumimoji="1" lang="ja-JP" altLang="en-US" sz="1400" b="1" dirty="0">
                    <a:latin typeface="+mn-ea"/>
                  </a:rPr>
                  <a:t>しゅう こく</a:t>
                </a:r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8579779" y="5311450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b="1" dirty="0">
                    <a:latin typeface="+mn-ea"/>
                  </a:rPr>
                  <a:t>だい</a:t>
                </a:r>
              </a:p>
            </p:txBody>
          </p:sp>
          <p:sp>
            <p:nvSpPr>
              <p:cNvPr id="15" name="テキスト ボックス 14"/>
              <p:cNvSpPr txBox="1"/>
              <p:nvPr/>
            </p:nvSpPr>
            <p:spPr>
              <a:xfrm>
                <a:off x="9684679" y="5311450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b="1" dirty="0">
                    <a:latin typeface="+mn-ea"/>
                  </a:rPr>
                  <a:t>だい</a:t>
                </a:r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>
                <a:off x="10091519" y="5311450"/>
                <a:ext cx="16193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b="1" dirty="0">
                    <a:latin typeface="+mn-ea"/>
                  </a:rPr>
                  <a:t>だい  とう りょう</a:t>
                </a:r>
              </a:p>
            </p:txBody>
          </p:sp>
        </p:grpSp>
        <p:cxnSp>
          <p:nvCxnSpPr>
            <p:cNvPr id="6" name="直線コネクタ 5"/>
            <p:cNvCxnSpPr/>
            <p:nvPr/>
          </p:nvCxnSpPr>
          <p:spPr>
            <a:xfrm>
              <a:off x="5420983" y="5207000"/>
              <a:ext cx="6148016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3374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-1" y="1163759"/>
            <a:ext cx="1219200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ja-JP" altLang="en-US" sz="6600" b="1" dirty="0">
                <a:solidFill>
                  <a:schemeClr val="tx2"/>
                </a:solidFill>
              </a:rPr>
              <a:t>百科事典で</a:t>
            </a:r>
            <a:endParaRPr lang="en-US" altLang="ja-JP" sz="6600" b="1" dirty="0">
              <a:solidFill>
                <a:schemeClr val="tx2"/>
              </a:solidFill>
            </a:endParaRPr>
          </a:p>
          <a:p>
            <a:pPr algn="ctr">
              <a:spcAft>
                <a:spcPts val="1200"/>
              </a:spcAft>
            </a:pPr>
            <a:r>
              <a:rPr lang="ja-JP" altLang="en-US" sz="8800" b="1" dirty="0">
                <a:solidFill>
                  <a:srgbClr val="0070C0"/>
                </a:solidFill>
              </a:rPr>
              <a:t>「オバマ</a:t>
            </a:r>
            <a:r>
              <a:rPr lang="ja-JP" altLang="en-US" sz="8800" b="1" spc="-300" dirty="0">
                <a:solidFill>
                  <a:srgbClr val="0070C0"/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，</a:t>
            </a:r>
            <a:r>
              <a:rPr lang="ja-JP" altLang="en-US" sz="8800" b="1" dirty="0">
                <a:solidFill>
                  <a:srgbClr val="0070C0"/>
                </a:solidFill>
              </a:rPr>
              <a:t>バラク」</a:t>
            </a:r>
            <a:endParaRPr lang="en-US" altLang="ja-JP" sz="8800" b="1" dirty="0">
              <a:solidFill>
                <a:srgbClr val="0070C0"/>
              </a:solidFill>
            </a:endParaRPr>
          </a:p>
          <a:p>
            <a:pPr algn="ctr">
              <a:spcAft>
                <a:spcPts val="1200"/>
              </a:spcAft>
            </a:pPr>
            <a:r>
              <a:rPr lang="ja-JP" altLang="en-US" sz="6600" b="1" dirty="0">
                <a:solidFill>
                  <a:schemeClr val="tx2"/>
                </a:solidFill>
              </a:rPr>
              <a:t>をさがすとしたら･･･</a:t>
            </a:r>
            <a:endParaRPr lang="en-US" altLang="ja-JP" sz="6600" b="1" dirty="0">
              <a:solidFill>
                <a:schemeClr val="tx2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E52D397-CA64-4525-AF79-68004F844374}"/>
              </a:ext>
            </a:extLst>
          </p:cNvPr>
          <p:cNvSpPr/>
          <p:nvPr/>
        </p:nvSpPr>
        <p:spPr>
          <a:xfrm>
            <a:off x="3910892" y="848350"/>
            <a:ext cx="35388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ひゃっ  か     じ 　てん</a:t>
            </a:r>
          </a:p>
        </p:txBody>
      </p:sp>
      <p:sp>
        <p:nvSpPr>
          <p:cNvPr id="4" name="円形吹き出し 6">
            <a:extLst>
              <a:ext uri="{FF2B5EF4-FFF2-40B4-BE49-F238E27FC236}">
                <a16:creationId xmlns:a16="http://schemas.microsoft.com/office/drawing/2014/main" id="{B3F3E08D-608E-47A3-A7C8-24EC1EFE0BCF}"/>
              </a:ext>
            </a:extLst>
          </p:cNvPr>
          <p:cNvSpPr/>
          <p:nvPr/>
        </p:nvSpPr>
        <p:spPr>
          <a:xfrm>
            <a:off x="8262257" y="4737141"/>
            <a:ext cx="3709070" cy="1891629"/>
          </a:xfrm>
          <a:prstGeom prst="wedgeEllipseCallout">
            <a:avLst>
              <a:gd name="adj1" fmla="val -36469"/>
              <a:gd name="adj2" fmla="val -54601"/>
            </a:avLst>
          </a:prstGeom>
          <a:solidFill>
            <a:schemeClr val="accent1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スライドで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みていくよ！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891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7"/>
          <a:stretch/>
        </p:blipFill>
        <p:spPr>
          <a:xfrm>
            <a:off x="-125730" y="142875"/>
            <a:ext cx="5379024" cy="149974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 bwMode="gray">
          <a:xfrm rot="-120000">
            <a:off x="124714" y="493637"/>
            <a:ext cx="5570756" cy="8505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ひき方を知ろう　</a:t>
            </a:r>
            <a:endParaRPr kumimoji="1" lang="ja-JP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コンテンツ プレースホルダー 10" descr="文房具 が含まれている画像&#10;&#10;自動的に生成された説明">
            <a:extLst>
              <a:ext uri="{FF2B5EF4-FFF2-40B4-BE49-F238E27FC236}">
                <a16:creationId xmlns:a16="http://schemas.microsoft.com/office/drawing/2014/main" id="{742F0A94-D717-44C6-B399-623A7D8378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6159415" y="1652167"/>
            <a:ext cx="4126168" cy="3205080"/>
          </a:xfrm>
          <a:prstGeom prst="rect">
            <a:avLst/>
          </a:prstGeom>
        </p:spPr>
      </p:pic>
      <p:sp>
        <p:nvSpPr>
          <p:cNvPr id="8" name="フローチャート: 結合子 7">
            <a:extLst>
              <a:ext uri="{FF2B5EF4-FFF2-40B4-BE49-F238E27FC236}">
                <a16:creationId xmlns:a16="http://schemas.microsoft.com/office/drawing/2014/main" id="{D863CAB9-B13F-4062-B93D-C91D5CBF67A9}"/>
              </a:ext>
            </a:extLst>
          </p:cNvPr>
          <p:cNvSpPr/>
          <p:nvPr/>
        </p:nvSpPr>
        <p:spPr>
          <a:xfrm>
            <a:off x="9123277" y="3448643"/>
            <a:ext cx="936290" cy="626445"/>
          </a:xfrm>
          <a:prstGeom prst="flowChartConnector">
            <a:avLst/>
          </a:prstGeom>
          <a:noFill/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ローチャート: 結合子 8">
            <a:extLst>
              <a:ext uri="{FF2B5EF4-FFF2-40B4-BE49-F238E27FC236}">
                <a16:creationId xmlns:a16="http://schemas.microsoft.com/office/drawing/2014/main" id="{03A6B223-CBE8-4F74-8B21-0225E8CFEE1F}"/>
              </a:ext>
            </a:extLst>
          </p:cNvPr>
          <p:cNvSpPr/>
          <p:nvPr/>
        </p:nvSpPr>
        <p:spPr>
          <a:xfrm>
            <a:off x="6148397" y="3009271"/>
            <a:ext cx="2885305" cy="1065817"/>
          </a:xfrm>
          <a:prstGeom prst="flowChartConnector">
            <a:avLst/>
          </a:prstGeom>
          <a:noFill/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/>
          <p:cNvCxnSpPr>
            <a:cxnSpLocks/>
          </p:cNvCxnSpPr>
          <p:nvPr/>
        </p:nvCxnSpPr>
        <p:spPr>
          <a:xfrm flipV="1">
            <a:off x="5659501" y="4120308"/>
            <a:ext cx="928587" cy="251593"/>
          </a:xfrm>
          <a:prstGeom prst="line">
            <a:avLst/>
          </a:prstGeom>
          <a:ln w="57150">
            <a:solidFill>
              <a:srgbClr val="E500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>
            <a:cxnSpLocks/>
          </p:cNvCxnSpPr>
          <p:nvPr/>
        </p:nvCxnSpPr>
        <p:spPr>
          <a:xfrm flipH="1">
            <a:off x="10043432" y="1706586"/>
            <a:ext cx="814041" cy="785268"/>
          </a:xfrm>
          <a:prstGeom prst="line">
            <a:avLst/>
          </a:prstGeom>
          <a:ln w="57150">
            <a:solidFill>
              <a:srgbClr val="E500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吹き出し: 四角形 18">
            <a:extLst>
              <a:ext uri="{FF2B5EF4-FFF2-40B4-BE49-F238E27FC236}">
                <a16:creationId xmlns:a16="http://schemas.microsoft.com/office/drawing/2014/main" id="{F4138DFC-3020-4402-81EA-33594AC92D6F}"/>
              </a:ext>
            </a:extLst>
          </p:cNvPr>
          <p:cNvSpPr/>
          <p:nvPr/>
        </p:nvSpPr>
        <p:spPr>
          <a:xfrm>
            <a:off x="4233461" y="3484465"/>
            <a:ext cx="1547225" cy="1135894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bIns="0" rtlCol="0" anchor="b" anchorCtr="0"/>
          <a:lstStyle/>
          <a:p>
            <a:pPr algn="ctr"/>
            <a:r>
              <a:rPr kumimoji="1" lang="ja-JP" altLang="en-US" sz="4800" b="1" dirty="0">
                <a:solidFill>
                  <a:schemeClr val="tx1"/>
                </a:solidFill>
              </a:rPr>
              <a:t>背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1207C5C-B427-4272-9E55-B6B4EA4F7727}"/>
              </a:ext>
            </a:extLst>
          </p:cNvPr>
          <p:cNvSpPr/>
          <p:nvPr/>
        </p:nvSpPr>
        <p:spPr>
          <a:xfrm>
            <a:off x="462226" y="1854247"/>
            <a:ext cx="5109091" cy="1758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6600"/>
              </a:lnSpc>
            </a:pPr>
            <a:r>
              <a:rPr lang="ja-JP" altLang="en-US" sz="4800" b="1" dirty="0"/>
              <a:t>どの巻を選んだら</a:t>
            </a:r>
            <a:endParaRPr lang="en-US" altLang="ja-JP" sz="4800" b="1" dirty="0"/>
          </a:p>
          <a:p>
            <a:pPr>
              <a:lnSpc>
                <a:spcPts val="6600"/>
              </a:lnSpc>
            </a:pPr>
            <a:r>
              <a:rPr lang="ja-JP" altLang="en-US" sz="4800" b="1" dirty="0"/>
              <a:t>いいかな？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5881C9E-FF42-4299-8C18-63100E12EA6E}"/>
              </a:ext>
            </a:extLst>
          </p:cNvPr>
          <p:cNvSpPr/>
          <p:nvPr/>
        </p:nvSpPr>
        <p:spPr>
          <a:xfrm>
            <a:off x="1755279" y="168615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かん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D42957B-D66B-4321-922B-33F36BB90E88}"/>
              </a:ext>
            </a:extLst>
          </p:cNvPr>
          <p:cNvSpPr/>
          <p:nvPr/>
        </p:nvSpPr>
        <p:spPr>
          <a:xfrm>
            <a:off x="4760851" y="3525307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せ</a:t>
            </a:r>
          </a:p>
        </p:txBody>
      </p:sp>
      <p:sp>
        <p:nvSpPr>
          <p:cNvPr id="18" name="フッター プレースホルダー 7">
            <a:extLst>
              <a:ext uri="{FF2B5EF4-FFF2-40B4-BE49-F238E27FC236}">
                <a16:creationId xmlns:a16="http://schemas.microsoft.com/office/drawing/2014/main" id="{F5FB9B1C-C5E4-4490-B73A-F0258692EC52}"/>
              </a:ext>
            </a:extLst>
          </p:cNvPr>
          <p:cNvSpPr txBox="1">
            <a:spLocks/>
          </p:cNvSpPr>
          <p:nvPr/>
        </p:nvSpPr>
        <p:spPr>
          <a:xfrm>
            <a:off x="9325331" y="6573520"/>
            <a:ext cx="2438405" cy="365125"/>
          </a:xfrm>
          <a:prstGeom prst="rect">
            <a:avLst/>
          </a:prstGeom>
        </p:spPr>
        <p:txBody>
          <a:bodyPr rtlCol="0" anchor="ctr">
            <a:norm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US" altLang="ja-JP" sz="1000" b="1" dirty="0"/>
              <a:t>『</a:t>
            </a:r>
            <a:r>
              <a:rPr lang="ja-JP" altLang="en-US" sz="1000" b="1" dirty="0"/>
              <a:t>総合百科事典 ポプラディア 新訂版</a:t>
            </a:r>
            <a:r>
              <a:rPr lang="en-US" altLang="ja-JP" sz="1000" b="1" dirty="0"/>
              <a:t>』</a:t>
            </a:r>
            <a:endParaRPr lang="ja-JP" altLang="en-US" sz="1000" b="1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573769" y="4928079"/>
            <a:ext cx="11097860" cy="1576301"/>
            <a:chOff x="535340" y="4894924"/>
            <a:chExt cx="11097860" cy="1576301"/>
          </a:xfrm>
        </p:grpSpPr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CDC2E892-16E7-45CD-8292-F10AF5EF3FB3}"/>
                </a:ext>
              </a:extLst>
            </p:cNvPr>
            <p:cNvSpPr txBox="1"/>
            <p:nvPr/>
          </p:nvSpPr>
          <p:spPr>
            <a:xfrm>
              <a:off x="535340" y="4894924"/>
              <a:ext cx="11097860" cy="157630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noFill/>
            </a:ln>
          </p:spPr>
          <p:txBody>
            <a:bodyPr wrap="square" tIns="288000" rtlCol="0">
              <a:noAutofit/>
            </a:bodyPr>
            <a:lstStyle/>
            <a:p>
              <a:pPr algn="ctr"/>
              <a:r>
                <a:rPr lang="ja-JP" altLang="en-US" sz="6600" b="1" dirty="0">
                  <a:solidFill>
                    <a:schemeClr val="accent1"/>
                  </a:solidFill>
                </a:rPr>
                <a:t>　背や表紙を見て</a:t>
              </a:r>
              <a:r>
                <a:rPr lang="ja-JP" altLang="en-US" sz="6600" b="1" spc="-3000" dirty="0">
                  <a:solidFill>
                    <a:schemeClr val="accent1"/>
                  </a:solidFill>
                </a:rPr>
                <a:t>、</a:t>
              </a:r>
              <a:r>
                <a:rPr lang="ja-JP" altLang="en-US" sz="6600" b="1" dirty="0">
                  <a:solidFill>
                    <a:schemeClr val="accent1"/>
                  </a:solidFill>
                </a:rPr>
                <a:t>選ぶ</a:t>
              </a:r>
              <a:endParaRPr lang="en-US" altLang="ja-JP" sz="6600" b="1" dirty="0">
                <a:solidFill>
                  <a:schemeClr val="accent1"/>
                </a:solidFill>
              </a:endParaRP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AD42957B-D66B-4321-922B-33F36BB90E88}"/>
                </a:ext>
              </a:extLst>
            </p:cNvPr>
            <p:cNvSpPr/>
            <p:nvPr/>
          </p:nvSpPr>
          <p:spPr>
            <a:xfrm>
              <a:off x="2633586" y="5061389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2400" b="1" dirty="0">
                  <a:solidFill>
                    <a:srgbClr val="E5004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</a:t>
              </a: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AD42957B-D66B-4321-922B-33F36BB90E88}"/>
                </a:ext>
              </a:extLst>
            </p:cNvPr>
            <p:cNvSpPr/>
            <p:nvPr/>
          </p:nvSpPr>
          <p:spPr>
            <a:xfrm>
              <a:off x="4160329" y="5061389"/>
              <a:ext cx="151836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2400" b="1" dirty="0">
                  <a:solidFill>
                    <a:srgbClr val="E5004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ひょう し</a:t>
              </a:r>
            </a:p>
          </p:txBody>
        </p:sp>
        <p:sp>
          <p:nvSpPr>
            <p:cNvPr id="10" name="円/楕円 9"/>
            <p:cNvSpPr/>
            <p:nvPr/>
          </p:nvSpPr>
          <p:spPr>
            <a:xfrm>
              <a:off x="951097" y="5229613"/>
              <a:ext cx="939408" cy="9394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16000" rtlCol="0" anchor="ctr"/>
            <a:lstStyle/>
            <a:p>
              <a:pPr algn="ctr"/>
              <a:r>
                <a:rPr lang="ja-JP" altLang="en-US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１</a:t>
              </a:r>
              <a:endParaRPr kumimoji="1" lang="ja-JP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AD42957B-D66B-4321-922B-33F36BB90E88}"/>
                </a:ext>
              </a:extLst>
            </p:cNvPr>
            <p:cNvSpPr/>
            <p:nvPr/>
          </p:nvSpPr>
          <p:spPr>
            <a:xfrm>
              <a:off x="8856535" y="5061389"/>
              <a:ext cx="8002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2400" b="1" dirty="0">
                  <a:solidFill>
                    <a:srgbClr val="E5004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</a:p>
          </p:txBody>
        </p:sp>
      </p:grp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75881C9E-FF42-4299-8C18-63100E12EA6E}"/>
              </a:ext>
            </a:extLst>
          </p:cNvPr>
          <p:cNvSpPr/>
          <p:nvPr/>
        </p:nvSpPr>
        <p:spPr>
          <a:xfrm>
            <a:off x="2993678" y="1675141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えら</a:t>
            </a:r>
          </a:p>
        </p:txBody>
      </p:sp>
      <p:sp>
        <p:nvSpPr>
          <p:cNvPr id="12" name="吹き出し: 四角形 18">
            <a:extLst>
              <a:ext uri="{FF2B5EF4-FFF2-40B4-BE49-F238E27FC236}">
                <a16:creationId xmlns:a16="http://schemas.microsoft.com/office/drawing/2014/main" id="{1996F0F3-F013-4C9A-8908-3997B6738C35}"/>
              </a:ext>
            </a:extLst>
          </p:cNvPr>
          <p:cNvSpPr/>
          <p:nvPr/>
        </p:nvSpPr>
        <p:spPr>
          <a:xfrm>
            <a:off x="10065386" y="618558"/>
            <a:ext cx="1720798" cy="112252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bIns="0" rtlCol="0" anchor="b" anchorCtr="0"/>
          <a:lstStyle/>
          <a:p>
            <a:pPr algn="ctr"/>
            <a:r>
              <a:rPr kumimoji="1" lang="ja-JP" altLang="en-US" sz="4800" b="1" dirty="0">
                <a:solidFill>
                  <a:schemeClr val="tx1"/>
                </a:solidFill>
              </a:rPr>
              <a:t>表紙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1C842BE-9C66-4876-AF8F-A7F02C2E275F}"/>
              </a:ext>
            </a:extLst>
          </p:cNvPr>
          <p:cNvSpPr/>
          <p:nvPr/>
        </p:nvSpPr>
        <p:spPr>
          <a:xfrm>
            <a:off x="10173218" y="723236"/>
            <a:ext cx="12955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ひょう し</a:t>
            </a:r>
          </a:p>
        </p:txBody>
      </p:sp>
    </p:spTree>
    <p:extLst>
      <p:ext uri="{BB962C8B-B14F-4D97-AF65-F5344CB8AC3E}">
        <p14:creationId xmlns:p14="http://schemas.microsoft.com/office/powerpoint/2010/main" val="310116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6" grpId="0" animBg="1"/>
      <p:bldP spid="11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ACA299C-D254-44A0-9A80-C1AA8B5D9462}"/>
              </a:ext>
            </a:extLst>
          </p:cNvPr>
          <p:cNvGrpSpPr/>
          <p:nvPr/>
        </p:nvGrpSpPr>
        <p:grpSpPr>
          <a:xfrm>
            <a:off x="3119271" y="2423262"/>
            <a:ext cx="2236600" cy="970279"/>
            <a:chOff x="9941485" y="1637950"/>
            <a:chExt cx="2236600" cy="970279"/>
          </a:xfrm>
        </p:grpSpPr>
        <p:sp>
          <p:nvSpPr>
            <p:cNvPr id="13" name="吹き出し: 四角形 16">
              <a:extLst>
                <a:ext uri="{FF2B5EF4-FFF2-40B4-BE49-F238E27FC236}">
                  <a16:creationId xmlns:a16="http://schemas.microsoft.com/office/drawing/2014/main" id="{19E599A1-9C1B-4A30-A24B-86D0EF40F41D}"/>
                </a:ext>
              </a:extLst>
            </p:cNvPr>
            <p:cNvSpPr/>
            <p:nvPr/>
          </p:nvSpPr>
          <p:spPr>
            <a:xfrm>
              <a:off x="10374533" y="1637950"/>
              <a:ext cx="1803552" cy="970279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80000" rtlCol="0" anchor="t" anchorCtr="0"/>
            <a:lstStyle/>
            <a:p>
              <a:pPr algn="ctr"/>
              <a:r>
                <a:rPr kumimoji="1" lang="ja-JP" altLang="en-US" sz="4400" b="1" dirty="0">
                  <a:solidFill>
                    <a:schemeClr val="tx1"/>
                  </a:solidFill>
                </a:rPr>
                <a:t>つめ</a:t>
              </a:r>
            </a:p>
          </p:txBody>
        </p:sp>
        <p:cxnSp>
          <p:nvCxnSpPr>
            <p:cNvPr id="30" name="直線コネクタ 29"/>
            <p:cNvCxnSpPr>
              <a:cxnSpLocks/>
              <a:endCxn id="13" idx="1"/>
            </p:cNvCxnSpPr>
            <p:nvPr/>
          </p:nvCxnSpPr>
          <p:spPr>
            <a:xfrm flipV="1">
              <a:off x="9941485" y="2123090"/>
              <a:ext cx="433048" cy="193908"/>
            </a:xfrm>
            <a:prstGeom prst="line">
              <a:avLst/>
            </a:prstGeom>
            <a:ln w="57150">
              <a:solidFill>
                <a:srgbClr val="E500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2418405C-E8E4-4ADB-A755-60DB365A3581}"/>
              </a:ext>
            </a:extLst>
          </p:cNvPr>
          <p:cNvSpPr/>
          <p:nvPr/>
        </p:nvSpPr>
        <p:spPr>
          <a:xfrm>
            <a:off x="1647296" y="1567026"/>
            <a:ext cx="8829743" cy="767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100"/>
              </a:lnSpc>
              <a:spcAft>
                <a:spcPts val="1200"/>
              </a:spcAft>
            </a:pPr>
            <a:r>
              <a:rPr lang="ja-JP" altLang="en-US" sz="4800" b="1" dirty="0"/>
              <a:t>つぎにどこを見たらいいかな？</a:t>
            </a:r>
            <a:endParaRPr lang="en-US" altLang="ja-JP" sz="4800" b="1" dirty="0"/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54796BB5-0DAE-47F7-9D0D-1A0B35C0C28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4" y="2261041"/>
            <a:ext cx="1757362" cy="4309465"/>
          </a:xfrm>
          <a:prstGeom prst="rect">
            <a:avLst/>
          </a:prstGeom>
        </p:spPr>
      </p:pic>
      <p:sp>
        <p:nvSpPr>
          <p:cNvPr id="15" name="円/楕円 5">
            <a:extLst>
              <a:ext uri="{FF2B5EF4-FFF2-40B4-BE49-F238E27FC236}">
                <a16:creationId xmlns:a16="http://schemas.microsoft.com/office/drawing/2014/main" id="{2353C15F-207D-4868-BFD1-A894BB9F0551}"/>
              </a:ext>
            </a:extLst>
          </p:cNvPr>
          <p:cNvSpPr/>
          <p:nvPr/>
        </p:nvSpPr>
        <p:spPr>
          <a:xfrm rot="19989342">
            <a:off x="2177943" y="2578904"/>
            <a:ext cx="1090473" cy="1828282"/>
          </a:xfrm>
          <a:prstGeom prst="ellipse">
            <a:avLst/>
          </a:prstGeom>
          <a:noFill/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chemeClr val="tx1"/>
              </a:solidFill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AC3486BD-3C3F-4DC8-9CCA-3BA316A4544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917" y="2467330"/>
            <a:ext cx="4373489" cy="3502019"/>
          </a:xfrm>
          <a:prstGeom prst="rect">
            <a:avLst/>
          </a:prstGeom>
        </p:spPr>
      </p:pic>
      <p:sp>
        <p:nvSpPr>
          <p:cNvPr id="43" name="円/楕円 5">
            <a:extLst>
              <a:ext uri="{FF2B5EF4-FFF2-40B4-BE49-F238E27FC236}">
                <a16:creationId xmlns:a16="http://schemas.microsoft.com/office/drawing/2014/main" id="{BCF56712-95E1-4A04-AFCA-E42CF39A05EB}"/>
              </a:ext>
            </a:extLst>
          </p:cNvPr>
          <p:cNvSpPr/>
          <p:nvPr/>
        </p:nvSpPr>
        <p:spPr>
          <a:xfrm>
            <a:off x="9943654" y="3024705"/>
            <a:ext cx="850324" cy="830833"/>
          </a:xfrm>
          <a:prstGeom prst="ellipse">
            <a:avLst/>
          </a:prstGeom>
          <a:noFill/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>
              <a:solidFill>
                <a:schemeClr val="tx1"/>
              </a:solidFill>
            </a:endParaRPr>
          </a:p>
        </p:txBody>
      </p:sp>
      <p:sp>
        <p:nvSpPr>
          <p:cNvPr id="45" name="円/楕円 5">
            <a:extLst>
              <a:ext uri="{FF2B5EF4-FFF2-40B4-BE49-F238E27FC236}">
                <a16:creationId xmlns:a16="http://schemas.microsoft.com/office/drawing/2014/main" id="{8E3F6A75-F526-4472-97F1-39F94F3972AA}"/>
              </a:ext>
            </a:extLst>
          </p:cNvPr>
          <p:cNvSpPr/>
          <p:nvPr/>
        </p:nvSpPr>
        <p:spPr>
          <a:xfrm>
            <a:off x="6017813" y="2784710"/>
            <a:ext cx="850324" cy="830833"/>
          </a:xfrm>
          <a:prstGeom prst="ellipse">
            <a:avLst/>
          </a:prstGeom>
          <a:noFill/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>
              <a:solidFill>
                <a:schemeClr val="tx1"/>
              </a:solidFill>
            </a:endParaRPr>
          </a:p>
        </p:txBody>
      </p: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C55DE15C-73DD-4630-AFBC-E6C829FE669B}"/>
              </a:ext>
            </a:extLst>
          </p:cNvPr>
          <p:cNvCxnSpPr>
            <a:cxnSpLocks/>
          </p:cNvCxnSpPr>
          <p:nvPr/>
        </p:nvCxnSpPr>
        <p:spPr>
          <a:xfrm>
            <a:off x="5355871" y="2784710"/>
            <a:ext cx="669474" cy="299074"/>
          </a:xfrm>
          <a:prstGeom prst="line">
            <a:avLst/>
          </a:prstGeom>
          <a:ln w="57150">
            <a:solidFill>
              <a:srgbClr val="E500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B962D345-489A-419F-8174-EF7B722E3B33}"/>
              </a:ext>
            </a:extLst>
          </p:cNvPr>
          <p:cNvCxnSpPr>
            <a:cxnSpLocks/>
          </p:cNvCxnSpPr>
          <p:nvPr/>
        </p:nvCxnSpPr>
        <p:spPr>
          <a:xfrm>
            <a:off x="5355871" y="2624709"/>
            <a:ext cx="4746779" cy="498214"/>
          </a:xfrm>
          <a:prstGeom prst="line">
            <a:avLst/>
          </a:prstGeom>
          <a:ln w="57150">
            <a:solidFill>
              <a:srgbClr val="E500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59AF0749-47F0-447F-B248-49AA904593D3}"/>
              </a:ext>
            </a:extLst>
          </p:cNvPr>
          <p:cNvGrpSpPr/>
          <p:nvPr/>
        </p:nvGrpSpPr>
        <p:grpSpPr>
          <a:xfrm>
            <a:off x="2607015" y="3156058"/>
            <a:ext cx="1798555" cy="2644828"/>
            <a:chOff x="6827156" y="634670"/>
            <a:chExt cx="3019158" cy="3823272"/>
          </a:xfrm>
        </p:grpSpPr>
        <p:sp>
          <p:nvSpPr>
            <p:cNvPr id="67" name="円形吹き出し 12">
              <a:extLst>
                <a:ext uri="{FF2B5EF4-FFF2-40B4-BE49-F238E27FC236}">
                  <a16:creationId xmlns:a16="http://schemas.microsoft.com/office/drawing/2014/main" id="{7279A928-4789-4B55-BB45-BD5172C4A230}"/>
                </a:ext>
              </a:extLst>
            </p:cNvPr>
            <p:cNvSpPr/>
            <p:nvPr/>
          </p:nvSpPr>
          <p:spPr>
            <a:xfrm>
              <a:off x="8703650" y="2876551"/>
              <a:ext cx="1116342" cy="774224"/>
            </a:xfrm>
            <a:prstGeom prst="ellipse">
              <a:avLst/>
            </a:prstGeom>
            <a:solidFill>
              <a:srgbClr val="E5004F"/>
            </a:solidFill>
            <a:ln w="571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 b="1" dirty="0">
                  <a:solidFill>
                    <a:schemeClr val="bg1"/>
                  </a:solidFill>
                </a:rPr>
                <a:t>お</a:t>
              </a:r>
            </a:p>
          </p:txBody>
        </p:sp>
        <p:cxnSp>
          <p:nvCxnSpPr>
            <p:cNvPr id="68" name="直線コネクタ 67">
              <a:extLst>
                <a:ext uri="{FF2B5EF4-FFF2-40B4-BE49-F238E27FC236}">
                  <a16:creationId xmlns:a16="http://schemas.microsoft.com/office/drawing/2014/main" id="{7C87E567-215D-4AC8-9F87-85E867753A43}"/>
                </a:ext>
              </a:extLst>
            </p:cNvPr>
            <p:cNvCxnSpPr>
              <a:cxnSpLocks/>
              <a:endCxn id="74" idx="1"/>
            </p:cNvCxnSpPr>
            <p:nvPr/>
          </p:nvCxnSpPr>
          <p:spPr>
            <a:xfrm>
              <a:off x="6827156" y="634670"/>
              <a:ext cx="1964981" cy="734867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>
              <a:extLst>
                <a:ext uri="{FF2B5EF4-FFF2-40B4-BE49-F238E27FC236}">
                  <a16:creationId xmlns:a16="http://schemas.microsoft.com/office/drawing/2014/main" id="{09C6C0D1-B756-4B11-9273-02182CA5BEE1}"/>
                </a:ext>
              </a:extLst>
            </p:cNvPr>
            <p:cNvCxnSpPr>
              <a:cxnSpLocks/>
              <a:endCxn id="72" idx="1"/>
            </p:cNvCxnSpPr>
            <p:nvPr/>
          </p:nvCxnSpPr>
          <p:spPr>
            <a:xfrm>
              <a:off x="6940823" y="1013306"/>
              <a:ext cx="1904879" cy="1143943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>
              <a:extLst>
                <a:ext uri="{FF2B5EF4-FFF2-40B4-BE49-F238E27FC236}">
                  <a16:creationId xmlns:a16="http://schemas.microsoft.com/office/drawing/2014/main" id="{26BD4C0F-DC45-495B-8D14-10A4E464E56F}"/>
                </a:ext>
              </a:extLst>
            </p:cNvPr>
            <p:cNvCxnSpPr>
              <a:cxnSpLocks/>
              <a:endCxn id="67" idx="1"/>
            </p:cNvCxnSpPr>
            <p:nvPr/>
          </p:nvCxnSpPr>
          <p:spPr>
            <a:xfrm>
              <a:off x="7039708" y="1387145"/>
              <a:ext cx="1827427" cy="1602789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>
              <a:extLst>
                <a:ext uri="{FF2B5EF4-FFF2-40B4-BE49-F238E27FC236}">
                  <a16:creationId xmlns:a16="http://schemas.microsoft.com/office/drawing/2014/main" id="{27B49F5E-651F-496D-923B-FA964F2CBCC4}"/>
                </a:ext>
              </a:extLst>
            </p:cNvPr>
            <p:cNvCxnSpPr>
              <a:cxnSpLocks/>
              <a:endCxn id="73" idx="1"/>
            </p:cNvCxnSpPr>
            <p:nvPr/>
          </p:nvCxnSpPr>
          <p:spPr>
            <a:xfrm>
              <a:off x="7226276" y="1784557"/>
              <a:ext cx="1667180" cy="2012543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円形吹き出し 11">
              <a:extLst>
                <a:ext uri="{FF2B5EF4-FFF2-40B4-BE49-F238E27FC236}">
                  <a16:creationId xmlns:a16="http://schemas.microsoft.com/office/drawing/2014/main" id="{A0633F28-24D0-464A-AC86-B2C5AF8CCAF0}"/>
                </a:ext>
              </a:extLst>
            </p:cNvPr>
            <p:cNvSpPr/>
            <p:nvPr/>
          </p:nvSpPr>
          <p:spPr>
            <a:xfrm>
              <a:off x="8682218" y="2043868"/>
              <a:ext cx="1116342" cy="77422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 b="1" dirty="0">
                  <a:solidFill>
                    <a:schemeClr val="tx1"/>
                  </a:solidFill>
                </a:rPr>
                <a:t>え</a:t>
              </a:r>
            </a:p>
          </p:txBody>
        </p:sp>
        <p:sp>
          <p:nvSpPr>
            <p:cNvPr id="73" name="円形吹き出し 13">
              <a:extLst>
                <a:ext uri="{FF2B5EF4-FFF2-40B4-BE49-F238E27FC236}">
                  <a16:creationId xmlns:a16="http://schemas.microsoft.com/office/drawing/2014/main" id="{C1C20692-3190-422C-8C32-11F6ECDF77EF}"/>
                </a:ext>
              </a:extLst>
            </p:cNvPr>
            <p:cNvSpPr/>
            <p:nvPr/>
          </p:nvSpPr>
          <p:spPr>
            <a:xfrm>
              <a:off x="8729972" y="3683718"/>
              <a:ext cx="1116342" cy="77422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 b="1" dirty="0">
                  <a:solidFill>
                    <a:schemeClr val="tx1"/>
                  </a:solidFill>
                </a:rPr>
                <a:t>か</a:t>
              </a:r>
            </a:p>
          </p:txBody>
        </p:sp>
        <p:sp>
          <p:nvSpPr>
            <p:cNvPr id="74" name="円形吹き出し 9">
              <a:extLst>
                <a:ext uri="{FF2B5EF4-FFF2-40B4-BE49-F238E27FC236}">
                  <a16:creationId xmlns:a16="http://schemas.microsoft.com/office/drawing/2014/main" id="{ECC57DB0-A75D-4CAA-BCB5-51D2DE9B6ADA}"/>
                </a:ext>
              </a:extLst>
            </p:cNvPr>
            <p:cNvSpPr/>
            <p:nvPr/>
          </p:nvSpPr>
          <p:spPr>
            <a:xfrm>
              <a:off x="8628652" y="1256156"/>
              <a:ext cx="1116342" cy="77422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 b="1" dirty="0">
                  <a:solidFill>
                    <a:schemeClr val="tx1"/>
                  </a:solidFill>
                </a:rPr>
                <a:t>う</a:t>
              </a:r>
            </a:p>
          </p:txBody>
        </p:sp>
      </p:grpSp>
      <p:sp>
        <p:nvSpPr>
          <p:cNvPr id="27" name="フッター プレースホルダー 7">
            <a:extLst>
              <a:ext uri="{FF2B5EF4-FFF2-40B4-BE49-F238E27FC236}">
                <a16:creationId xmlns:a16="http://schemas.microsoft.com/office/drawing/2014/main" id="{F5FB9B1C-C5E4-4490-B73A-F0258692EC52}"/>
              </a:ext>
            </a:extLst>
          </p:cNvPr>
          <p:cNvSpPr txBox="1">
            <a:spLocks/>
          </p:cNvSpPr>
          <p:nvPr/>
        </p:nvSpPr>
        <p:spPr>
          <a:xfrm>
            <a:off x="9325331" y="6573520"/>
            <a:ext cx="2438405" cy="365125"/>
          </a:xfrm>
          <a:prstGeom prst="rect">
            <a:avLst/>
          </a:prstGeom>
        </p:spPr>
        <p:txBody>
          <a:bodyPr rtlCol="0" anchor="ctr">
            <a:norm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ja-JP" sz="1000" b="1" dirty="0"/>
              <a:t>『</a:t>
            </a:r>
            <a:r>
              <a:rPr lang="ja-JP" altLang="en-US" sz="1000" b="1" dirty="0"/>
              <a:t>総合百科事典ポプラディア新訂版</a:t>
            </a:r>
            <a:r>
              <a:rPr lang="en-US" altLang="ja-JP" sz="1000" b="1" dirty="0"/>
              <a:t>』</a:t>
            </a:r>
            <a:endParaRPr lang="ja-JP" altLang="en-US" sz="1000" b="1" dirty="0"/>
          </a:p>
        </p:txBody>
      </p:sp>
      <p:grpSp>
        <p:nvGrpSpPr>
          <p:cNvPr id="2" name="グループ化 1"/>
          <p:cNvGrpSpPr/>
          <p:nvPr/>
        </p:nvGrpSpPr>
        <p:grpSpPr>
          <a:xfrm>
            <a:off x="5003967" y="5155555"/>
            <a:ext cx="5941285" cy="1260954"/>
            <a:chOff x="5466676" y="5012334"/>
            <a:chExt cx="5941285" cy="1260954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DC2E892-16E7-45CD-8292-F10AF5EF3FB3}"/>
                </a:ext>
              </a:extLst>
            </p:cNvPr>
            <p:cNvSpPr txBox="1"/>
            <p:nvPr/>
          </p:nvSpPr>
          <p:spPr>
            <a:xfrm>
              <a:off x="5466676" y="5012334"/>
              <a:ext cx="5941285" cy="126095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noFill/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ja-JP" altLang="en-US" sz="6600" b="1" dirty="0">
                  <a:solidFill>
                    <a:schemeClr val="accent1"/>
                  </a:solidFill>
                </a:rPr>
                <a:t>　つめを見る</a:t>
              </a:r>
              <a:endParaRPr lang="en-US" altLang="ja-JP" sz="6600" b="1" dirty="0">
                <a:solidFill>
                  <a:schemeClr val="accent1"/>
                </a:solidFill>
              </a:endParaRPr>
            </a:p>
          </p:txBody>
        </p:sp>
        <p:sp>
          <p:nvSpPr>
            <p:cNvPr id="28" name="円/楕円 27"/>
            <p:cNvSpPr/>
            <p:nvPr/>
          </p:nvSpPr>
          <p:spPr>
            <a:xfrm>
              <a:off x="5708648" y="5175607"/>
              <a:ext cx="939408" cy="9394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16000" rtlCol="0" anchor="ctr"/>
            <a:lstStyle/>
            <a:p>
              <a:pPr algn="ctr"/>
              <a:r>
                <a:rPr lang="ja-JP" altLang="en-US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２</a:t>
              </a:r>
              <a:endParaRPr kumimoji="1" lang="ja-JP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7"/>
          <a:stretch/>
        </p:blipFill>
        <p:spPr>
          <a:xfrm>
            <a:off x="-125730" y="142875"/>
            <a:ext cx="5379024" cy="1499746"/>
          </a:xfrm>
          <a:prstGeom prst="rect">
            <a:avLst/>
          </a:prstGeom>
        </p:spPr>
      </p:pic>
      <p:sp>
        <p:nvSpPr>
          <p:cNvPr id="31" name="テキスト ボックス 30"/>
          <p:cNvSpPr txBox="1"/>
          <p:nvPr/>
        </p:nvSpPr>
        <p:spPr bwMode="gray">
          <a:xfrm rot="-120000">
            <a:off x="124714" y="493637"/>
            <a:ext cx="5570756" cy="8505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ひき方を知ろう　</a:t>
            </a:r>
            <a:endParaRPr kumimoji="1" lang="ja-JP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761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3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円形吹き出し 6">
            <a:extLst>
              <a:ext uri="{FF2B5EF4-FFF2-40B4-BE49-F238E27FC236}">
                <a16:creationId xmlns:a16="http://schemas.microsoft.com/office/drawing/2014/main" id="{271CE164-0883-443B-8AD0-45519765FB3D}"/>
              </a:ext>
            </a:extLst>
          </p:cNvPr>
          <p:cNvSpPr/>
          <p:nvPr/>
        </p:nvSpPr>
        <p:spPr>
          <a:xfrm>
            <a:off x="7445633" y="4406644"/>
            <a:ext cx="3759396" cy="2007526"/>
          </a:xfrm>
          <a:prstGeom prst="wedgeEllipseCallout">
            <a:avLst>
              <a:gd name="adj1" fmla="val -39264"/>
              <a:gd name="adj2" fmla="val -51503"/>
            </a:avLst>
          </a:prstGeom>
          <a:solidFill>
            <a:schemeClr val="accent1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はしらって</a:t>
            </a:r>
            <a:endParaRPr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何だろう？</a:t>
            </a:r>
            <a:endParaRPr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1828800" y="3072767"/>
            <a:ext cx="9744436" cy="1107996"/>
            <a:chOff x="1828800" y="3072767"/>
            <a:chExt cx="9744436" cy="1107996"/>
          </a:xfrm>
        </p:grpSpPr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CDC2E892-16E7-45CD-8292-F10AF5EF3FB3}"/>
                </a:ext>
              </a:extLst>
            </p:cNvPr>
            <p:cNvSpPr txBox="1"/>
            <p:nvPr/>
          </p:nvSpPr>
          <p:spPr>
            <a:xfrm>
              <a:off x="1828800" y="3072767"/>
              <a:ext cx="9744436" cy="110799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6600" b="1" dirty="0">
                  <a:solidFill>
                    <a:srgbClr val="E5004F"/>
                  </a:solidFill>
                </a:rPr>
                <a:t>はしらを見る</a:t>
              </a:r>
              <a:endParaRPr lang="en-US" altLang="ja-JP" sz="6600" b="1" dirty="0">
                <a:solidFill>
                  <a:srgbClr val="E5004F"/>
                </a:solidFill>
              </a:endParaRPr>
            </a:p>
          </p:txBody>
        </p:sp>
        <p:sp>
          <p:nvSpPr>
            <p:cNvPr id="6" name="円/楕円 5"/>
            <p:cNvSpPr/>
            <p:nvPr/>
          </p:nvSpPr>
          <p:spPr>
            <a:xfrm>
              <a:off x="3156455" y="3072767"/>
              <a:ext cx="939408" cy="9394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16000" rtlCol="0" anchor="ctr"/>
            <a:lstStyle/>
            <a:p>
              <a:pPr algn="ctr"/>
              <a:r>
                <a:rPr lang="ja-JP" altLang="en-US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３</a:t>
              </a:r>
              <a:endParaRPr kumimoji="1" lang="ja-JP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7"/>
          <a:stretch/>
        </p:blipFill>
        <p:spPr>
          <a:xfrm>
            <a:off x="-125730" y="142875"/>
            <a:ext cx="5379024" cy="149974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 bwMode="gray">
          <a:xfrm rot="-120000">
            <a:off x="124714" y="493637"/>
            <a:ext cx="5570756" cy="8505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ひき方を知ろう　</a:t>
            </a:r>
            <a:endParaRPr kumimoji="1" lang="ja-JP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940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プレースホルダー 5" descr="Window">
            <a:extLst>
              <a:ext uri="{FF2B5EF4-FFF2-40B4-BE49-F238E27FC236}">
                <a16:creationId xmlns:a16="http://schemas.microsoft.com/office/drawing/2014/main" id="{82ECE0A1-B74C-4747-9904-C143EC48D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1607" y="826093"/>
            <a:ext cx="7963244" cy="580680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78BE403-5C8C-4B14-9C65-9B5298237C21}"/>
              </a:ext>
            </a:extLst>
          </p:cNvPr>
          <p:cNvSpPr/>
          <p:nvPr/>
        </p:nvSpPr>
        <p:spPr>
          <a:xfrm>
            <a:off x="4133876" y="907458"/>
            <a:ext cx="1104124" cy="723275"/>
          </a:xfrm>
          <a:prstGeom prst="rect">
            <a:avLst/>
          </a:prstGeom>
          <a:solidFill>
            <a:schemeClr val="bg1"/>
          </a:solidFill>
        </p:spPr>
        <p:txBody>
          <a:bodyPr wrap="square" lIns="36000">
            <a:spAutoFit/>
          </a:bodyPr>
          <a:lstStyle/>
          <a:p>
            <a:pPr algn="ctr">
              <a:spcBef>
                <a:spcPts val="600"/>
              </a:spcBef>
            </a:pPr>
            <a:r>
              <a:rPr lang="ja-JP" altLang="en-US" b="1" dirty="0">
                <a:solidFill>
                  <a:srgbClr val="240FC1"/>
                </a:solidFill>
              </a:rPr>
              <a:t>おかやま</a:t>
            </a:r>
            <a:endParaRPr lang="en-US" altLang="ja-JP" b="1" dirty="0">
              <a:solidFill>
                <a:srgbClr val="240FC1"/>
              </a:solidFill>
            </a:endParaRPr>
          </a:p>
          <a:p>
            <a:pPr algn="ctr">
              <a:spcBef>
                <a:spcPts val="600"/>
              </a:spcBef>
            </a:pPr>
            <a:endParaRPr lang="en-US" altLang="ja-JP" b="1" dirty="0">
              <a:solidFill>
                <a:srgbClr val="240FC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BBAB63F-E63E-456E-8030-A80D8CC1CCA5}"/>
              </a:ext>
            </a:extLst>
          </p:cNvPr>
          <p:cNvSpPr/>
          <p:nvPr/>
        </p:nvSpPr>
        <p:spPr>
          <a:xfrm>
            <a:off x="9976939" y="965606"/>
            <a:ext cx="112442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b="1" dirty="0">
                <a:solidFill>
                  <a:srgbClr val="240FC1"/>
                </a:solidFill>
              </a:rPr>
              <a:t>おきなぐ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5314DD8-D66D-4972-A7F2-BE8BAAEAB1CD}"/>
              </a:ext>
            </a:extLst>
          </p:cNvPr>
          <p:cNvSpPr/>
          <p:nvPr/>
        </p:nvSpPr>
        <p:spPr>
          <a:xfrm>
            <a:off x="9731731" y="5143246"/>
            <a:ext cx="1378362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b="1" dirty="0"/>
              <a:t>オキナグサ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9205152-53A4-49F8-9859-87C13CD11645}"/>
              </a:ext>
            </a:extLst>
          </p:cNvPr>
          <p:cNvSpPr/>
          <p:nvPr/>
        </p:nvSpPr>
        <p:spPr>
          <a:xfrm>
            <a:off x="4141942" y="1527655"/>
            <a:ext cx="149076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b="1" dirty="0"/>
              <a:t>おかやまし　</a:t>
            </a: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2FE83FF8-6FB7-4AEF-BAC4-152B47A7720C}"/>
              </a:ext>
            </a:extLst>
          </p:cNvPr>
          <p:cNvSpPr/>
          <p:nvPr/>
        </p:nvSpPr>
        <p:spPr>
          <a:xfrm rot="16200000">
            <a:off x="4435798" y="1184722"/>
            <a:ext cx="436881" cy="1036512"/>
          </a:xfrm>
          <a:prstGeom prst="rect">
            <a:avLst/>
          </a:prstGeom>
          <a:solidFill>
            <a:srgbClr val="E5004F">
              <a:alpha val="32157"/>
            </a:srgbClr>
          </a:solidFill>
          <a:ln w="730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矢印: 下 9">
            <a:extLst>
              <a:ext uri="{FF2B5EF4-FFF2-40B4-BE49-F238E27FC236}">
                <a16:creationId xmlns:a16="http://schemas.microsoft.com/office/drawing/2014/main" id="{03D922D4-702D-4F62-B698-B625BE1DFD0D}"/>
              </a:ext>
            </a:extLst>
          </p:cNvPr>
          <p:cNvSpPr/>
          <p:nvPr/>
        </p:nvSpPr>
        <p:spPr>
          <a:xfrm rot="10800000">
            <a:off x="4254099" y="1284218"/>
            <a:ext cx="613224" cy="241822"/>
          </a:xfrm>
          <a:prstGeom prst="downArrow">
            <a:avLst>
              <a:gd name="adj1" fmla="val 47327"/>
              <a:gd name="adj2" fmla="val 57436"/>
            </a:avLst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5B8A1006-879B-427F-AD21-51AC92A03A3C}"/>
              </a:ext>
            </a:extLst>
          </p:cNvPr>
          <p:cNvSpPr/>
          <p:nvPr/>
        </p:nvSpPr>
        <p:spPr>
          <a:xfrm rot="16200000">
            <a:off x="10037573" y="4801360"/>
            <a:ext cx="436880" cy="976374"/>
          </a:xfrm>
          <a:prstGeom prst="rect">
            <a:avLst/>
          </a:prstGeom>
          <a:solidFill>
            <a:schemeClr val="accent1">
              <a:alpha val="32157"/>
            </a:schemeClr>
          </a:solidFill>
          <a:ln w="730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矢印: 下 41">
            <a:extLst>
              <a:ext uri="{FF2B5EF4-FFF2-40B4-BE49-F238E27FC236}">
                <a16:creationId xmlns:a16="http://schemas.microsoft.com/office/drawing/2014/main" id="{FA8835A9-F838-47C2-962B-370D82322A1D}"/>
              </a:ext>
            </a:extLst>
          </p:cNvPr>
          <p:cNvSpPr/>
          <p:nvPr/>
        </p:nvSpPr>
        <p:spPr>
          <a:xfrm rot="10800000">
            <a:off x="10268967" y="1245754"/>
            <a:ext cx="613224" cy="3779977"/>
          </a:xfrm>
          <a:prstGeom prst="downArrow">
            <a:avLst>
              <a:gd name="adj1" fmla="val 47327"/>
              <a:gd name="adj2" fmla="val 57436"/>
            </a:avLst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C1DE782-9EDB-4355-A644-209B69AAAD57}"/>
              </a:ext>
            </a:extLst>
          </p:cNvPr>
          <p:cNvSpPr txBox="1"/>
          <p:nvPr/>
        </p:nvSpPr>
        <p:spPr>
          <a:xfrm>
            <a:off x="261642" y="358939"/>
            <a:ext cx="3730366" cy="70214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tIns="108000" bIns="0" rtlCol="0" anchor="ctr">
            <a:noAutofit/>
          </a:bodyPr>
          <a:lstStyle/>
          <a:p>
            <a:pPr algn="ctr"/>
            <a:r>
              <a:rPr lang="ja-JP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はしらのひみつ</a:t>
            </a:r>
            <a:endParaRPr kumimoji="1" lang="ja-JP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吹き出し: 四角形 16">
            <a:extLst>
              <a:ext uri="{FF2B5EF4-FFF2-40B4-BE49-F238E27FC236}">
                <a16:creationId xmlns:a16="http://schemas.microsoft.com/office/drawing/2014/main" id="{5A0DEAB0-C15F-4F6A-8878-2F7BE923284A}"/>
              </a:ext>
            </a:extLst>
          </p:cNvPr>
          <p:cNvSpPr/>
          <p:nvPr/>
        </p:nvSpPr>
        <p:spPr>
          <a:xfrm>
            <a:off x="6541886" y="730613"/>
            <a:ext cx="2192068" cy="98170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bIns="0" rtlCol="0" anchor="ctr" anchorCtr="0"/>
          <a:lstStyle/>
          <a:p>
            <a:pPr algn="ctr"/>
            <a:r>
              <a:rPr lang="ja-JP" altLang="en-US" sz="4400" b="1" dirty="0">
                <a:solidFill>
                  <a:schemeClr val="tx1"/>
                </a:solidFill>
              </a:rPr>
              <a:t>はしら</a:t>
            </a:r>
            <a:endParaRPr kumimoji="1" lang="ja-JP" altLang="en-US" sz="4400" b="1" dirty="0">
              <a:solidFill>
                <a:schemeClr val="tx1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5B3916E-AC71-418F-AC84-F03CC56D0876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5185234" y="1060082"/>
            <a:ext cx="1356652" cy="161385"/>
          </a:xfrm>
          <a:prstGeom prst="line">
            <a:avLst/>
          </a:prstGeom>
          <a:ln w="57150">
            <a:solidFill>
              <a:srgbClr val="E500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A86F3782-CDF3-46BC-96C4-3B7CC69B4786}"/>
              </a:ext>
            </a:extLst>
          </p:cNvPr>
          <p:cNvCxnSpPr>
            <a:cxnSpLocks/>
          </p:cNvCxnSpPr>
          <p:nvPr/>
        </p:nvCxnSpPr>
        <p:spPr>
          <a:xfrm flipV="1">
            <a:off x="8733954" y="1060082"/>
            <a:ext cx="1234919" cy="209013"/>
          </a:xfrm>
          <a:prstGeom prst="line">
            <a:avLst/>
          </a:prstGeom>
          <a:ln w="57150">
            <a:solidFill>
              <a:srgbClr val="E500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フローチャート: 結合子 24">
            <a:extLst>
              <a:ext uri="{FF2B5EF4-FFF2-40B4-BE49-F238E27FC236}">
                <a16:creationId xmlns:a16="http://schemas.microsoft.com/office/drawing/2014/main" id="{44DEEFD4-E699-4DEE-B53E-B49D2B01EA73}"/>
              </a:ext>
            </a:extLst>
          </p:cNvPr>
          <p:cNvSpPr/>
          <p:nvPr/>
        </p:nvSpPr>
        <p:spPr>
          <a:xfrm>
            <a:off x="4060110" y="740311"/>
            <a:ext cx="1112385" cy="636506"/>
          </a:xfrm>
          <a:prstGeom prst="flowChartConnector">
            <a:avLst/>
          </a:prstGeom>
          <a:noFill/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フローチャート: 結合子 25">
            <a:extLst>
              <a:ext uri="{FF2B5EF4-FFF2-40B4-BE49-F238E27FC236}">
                <a16:creationId xmlns:a16="http://schemas.microsoft.com/office/drawing/2014/main" id="{1462D323-19A6-451C-8CAF-17646B74124B}"/>
              </a:ext>
            </a:extLst>
          </p:cNvPr>
          <p:cNvSpPr/>
          <p:nvPr/>
        </p:nvSpPr>
        <p:spPr>
          <a:xfrm>
            <a:off x="9920880" y="674360"/>
            <a:ext cx="1250108" cy="746469"/>
          </a:xfrm>
          <a:prstGeom prst="flowChartConnector">
            <a:avLst/>
          </a:prstGeom>
          <a:noFill/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265E27A-C8C3-42C3-8F58-78650E51EB07}"/>
              </a:ext>
            </a:extLst>
          </p:cNvPr>
          <p:cNvSpPr txBox="1"/>
          <p:nvPr/>
        </p:nvSpPr>
        <p:spPr>
          <a:xfrm>
            <a:off x="4198048" y="5726583"/>
            <a:ext cx="3024072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ja-JP" altLang="en-US" sz="2800" b="1" dirty="0"/>
              <a:t>「見開きの図」</a:t>
            </a:r>
            <a:endParaRPr lang="en-US" altLang="ja-JP" sz="2800" b="1" dirty="0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205D7CB9-B16A-410F-ADD9-FA4AA35AB3F8}"/>
              </a:ext>
            </a:extLst>
          </p:cNvPr>
          <p:cNvSpPr/>
          <p:nvPr/>
        </p:nvSpPr>
        <p:spPr>
          <a:xfrm>
            <a:off x="4785124" y="5512578"/>
            <a:ext cx="800219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み　ひら</a:t>
            </a:r>
            <a:endParaRPr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円形吹き出し 6">
            <a:extLst>
              <a:ext uri="{FF2B5EF4-FFF2-40B4-BE49-F238E27FC236}">
                <a16:creationId xmlns:a16="http://schemas.microsoft.com/office/drawing/2014/main" id="{084767B2-59BC-4B6A-A612-C32BF68C9789}"/>
              </a:ext>
            </a:extLst>
          </p:cNvPr>
          <p:cNvSpPr/>
          <p:nvPr/>
        </p:nvSpPr>
        <p:spPr>
          <a:xfrm>
            <a:off x="515878" y="4829337"/>
            <a:ext cx="3316277" cy="1712729"/>
          </a:xfrm>
          <a:prstGeom prst="wedgeEllipseCallout">
            <a:avLst>
              <a:gd name="adj1" fmla="val 48789"/>
              <a:gd name="adj2" fmla="val -88883"/>
            </a:avLst>
          </a:prstGeom>
          <a:solidFill>
            <a:schemeClr val="accent1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08000"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3200" b="1" dirty="0">
                <a:solidFill>
                  <a:schemeClr val="bg1"/>
                </a:solidFill>
              </a:rPr>
              <a:t>四文字目まで</a:t>
            </a:r>
            <a:endParaRPr lang="en-US" altLang="ja-JP" sz="3200" b="1" dirty="0">
              <a:solidFill>
                <a:schemeClr val="bg1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ja-JP" altLang="en-US" sz="2400" b="1" dirty="0">
                <a:solidFill>
                  <a:schemeClr val="bg1"/>
                </a:solidFill>
              </a:rPr>
              <a:t>がのっているよ！</a:t>
            </a:r>
            <a:endParaRPr lang="en-US" altLang="ja-JP" sz="2400" b="1" dirty="0">
              <a:solidFill>
                <a:schemeClr val="bg1"/>
              </a:solidFill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3A6D1940-BCCD-41E6-A549-6454CF03F164}"/>
              </a:ext>
            </a:extLst>
          </p:cNvPr>
          <p:cNvGrpSpPr/>
          <p:nvPr/>
        </p:nvGrpSpPr>
        <p:grpSpPr>
          <a:xfrm>
            <a:off x="169108" y="1726212"/>
            <a:ext cx="4081760" cy="2430547"/>
            <a:chOff x="169108" y="1726212"/>
            <a:chExt cx="4081760" cy="2430547"/>
          </a:xfrm>
        </p:grpSpPr>
        <p:sp>
          <p:nvSpPr>
            <p:cNvPr id="29" name="円形吹き出し 6">
              <a:extLst>
                <a:ext uri="{FF2B5EF4-FFF2-40B4-BE49-F238E27FC236}">
                  <a16:creationId xmlns:a16="http://schemas.microsoft.com/office/drawing/2014/main" id="{CF9004A5-41FF-466F-89D7-7E7E91CD833E}"/>
                </a:ext>
              </a:extLst>
            </p:cNvPr>
            <p:cNvSpPr/>
            <p:nvPr/>
          </p:nvSpPr>
          <p:spPr>
            <a:xfrm>
              <a:off x="169108" y="1726212"/>
              <a:ext cx="4081760" cy="2430547"/>
            </a:xfrm>
            <a:prstGeom prst="wedgeEllipseCallout">
              <a:avLst>
                <a:gd name="adj1" fmla="val 40568"/>
                <a:gd name="adj2" fmla="val -53175"/>
              </a:avLst>
            </a:prstGeom>
            <a:solidFill>
              <a:schemeClr val="accent1"/>
            </a:solidFill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0" bIns="432000" rtlCol="0" anchor="ctr" anchorCtr="0"/>
            <a:lstStyle/>
            <a:p>
              <a:pPr algn="ctr">
                <a:spcBef>
                  <a:spcPts val="600"/>
                </a:spcBef>
              </a:pPr>
              <a:endParaRPr lang="en-US" altLang="ja-JP" sz="4000" b="1" dirty="0">
                <a:solidFill>
                  <a:schemeClr val="bg1"/>
                </a:solidFill>
              </a:endParaRPr>
            </a:p>
            <a:p>
              <a:pPr algn="ctr">
                <a:spcBef>
                  <a:spcPts val="600"/>
                </a:spcBef>
              </a:pPr>
              <a:r>
                <a:rPr lang="ja-JP" altLang="en-US" sz="4000" b="1" dirty="0">
                  <a:solidFill>
                    <a:schemeClr val="bg1"/>
                  </a:solidFill>
                </a:rPr>
                <a:t>最初と最後の</a:t>
              </a:r>
              <a:endParaRPr lang="en-US" altLang="ja-JP" sz="4000" b="1" dirty="0">
                <a:solidFill>
                  <a:schemeClr val="bg1"/>
                </a:solidFill>
              </a:endParaRPr>
            </a:p>
            <a:p>
              <a:pPr algn="ctr">
                <a:spcBef>
                  <a:spcPts val="600"/>
                </a:spcBef>
              </a:pPr>
              <a:r>
                <a:rPr lang="ja-JP" altLang="en-US" sz="4000" b="1" dirty="0">
                  <a:solidFill>
                    <a:schemeClr val="bg1"/>
                  </a:solidFill>
                </a:rPr>
                <a:t>見出し語</a:t>
              </a:r>
              <a:r>
                <a:rPr lang="ja-JP" altLang="en-US" sz="3200" b="1" dirty="0">
                  <a:solidFill>
                    <a:schemeClr val="bg1"/>
                  </a:solidFill>
                </a:rPr>
                <a:t>だよ！</a:t>
              </a:r>
              <a:endParaRPr lang="en-US" altLang="ja-JP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350FC32B-E101-4BB6-971D-976E13F7A7E2}"/>
                </a:ext>
              </a:extLst>
            </p:cNvPr>
            <p:cNvSpPr/>
            <p:nvPr/>
          </p:nvSpPr>
          <p:spPr bwMode="gray">
            <a:xfrm>
              <a:off x="629695" y="2068324"/>
              <a:ext cx="114326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ja-JP" altLang="en-US" sz="16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さい  </a:t>
              </a:r>
              <a:r>
                <a:rPr lang="ja-JP" altLang="en-US" sz="1600" b="1" dirty="0" err="1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しょ</a:t>
              </a:r>
              <a:endParaRPr lang="en-US" altLang="ja-JP" sz="1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25CAD645-9391-43A8-A5A0-55BE508B11B2}"/>
                </a:ext>
              </a:extLst>
            </p:cNvPr>
            <p:cNvSpPr/>
            <p:nvPr/>
          </p:nvSpPr>
          <p:spPr bwMode="gray">
            <a:xfrm>
              <a:off x="2182259" y="2068324"/>
              <a:ext cx="100540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ja-JP" altLang="en-US" sz="16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さい　</a:t>
              </a:r>
              <a:r>
                <a:rPr lang="ja-JP" altLang="en-US" sz="1600" b="1" dirty="0" err="1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ご</a:t>
              </a:r>
              <a:endParaRPr lang="en-US" altLang="ja-JP" sz="1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3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1" grpId="0" animBg="1"/>
      <p:bldP spid="42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>
            <a:extLst>
              <a:ext uri="{FF2B5EF4-FFF2-40B4-BE49-F238E27FC236}">
                <a16:creationId xmlns:a16="http://schemas.microsoft.com/office/drawing/2014/main" id="{1B51CA68-1A7B-41DC-852B-20161086867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80" y="395571"/>
            <a:ext cx="9065550" cy="332361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FCFAEDEF-E928-4A35-9BCE-A0EB18F4A6C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79" y="3719179"/>
            <a:ext cx="9065550" cy="2890489"/>
          </a:xfrm>
          <a:prstGeom prst="rect">
            <a:avLst/>
          </a:prstGeom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D6EAF849-55A6-4E74-9195-2701600736E4}"/>
              </a:ext>
            </a:extLst>
          </p:cNvPr>
          <p:cNvSpPr txBox="1"/>
          <p:nvPr/>
        </p:nvSpPr>
        <p:spPr>
          <a:xfrm>
            <a:off x="4154929" y="264544"/>
            <a:ext cx="5450337" cy="133882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ja-JP" altLang="en-US" sz="3600" b="1" dirty="0">
                <a:solidFill>
                  <a:schemeClr val="accent1"/>
                </a:solidFill>
              </a:rPr>
              <a:t>二文字目を見くらべて</a:t>
            </a:r>
            <a:endParaRPr lang="en-US" altLang="ja-JP" sz="3600" b="1" dirty="0">
              <a:solidFill>
                <a:schemeClr val="accent1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ja-JP" altLang="en-US" sz="4000" b="1" dirty="0"/>
              <a:t>オバマ</a:t>
            </a:r>
            <a:endParaRPr lang="en-US" altLang="ja-JP" sz="1600" b="1" dirty="0"/>
          </a:p>
        </p:txBody>
      </p:sp>
      <p:sp>
        <p:nvSpPr>
          <p:cNvPr id="27" name="角丸四角形 27">
            <a:extLst>
              <a:ext uri="{FF2B5EF4-FFF2-40B4-BE49-F238E27FC236}">
                <a16:creationId xmlns:a16="http://schemas.microsoft.com/office/drawing/2014/main" id="{2122E100-50FF-45CC-A437-653DC6712878}"/>
              </a:ext>
            </a:extLst>
          </p:cNvPr>
          <p:cNvSpPr/>
          <p:nvPr/>
        </p:nvSpPr>
        <p:spPr>
          <a:xfrm>
            <a:off x="6880098" y="3719179"/>
            <a:ext cx="2209641" cy="1577068"/>
          </a:xfrm>
          <a:prstGeom prst="roundRect">
            <a:avLst>
              <a:gd name="adj" fmla="val 11638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04D539C5-87AD-4F8E-A8C1-5F9A461D7B70}"/>
              </a:ext>
            </a:extLst>
          </p:cNvPr>
          <p:cNvSpPr/>
          <p:nvPr/>
        </p:nvSpPr>
        <p:spPr>
          <a:xfrm>
            <a:off x="2361106" y="594038"/>
            <a:ext cx="162095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ja-JP" altLang="en-US" sz="2800" b="1" dirty="0">
                <a:solidFill>
                  <a:srgbClr val="240FC1"/>
                </a:solidFill>
              </a:rPr>
              <a:t>おのみち</a:t>
            </a:r>
            <a:endParaRPr lang="en-US" altLang="ja-JP" sz="2800" b="1" dirty="0">
              <a:solidFill>
                <a:srgbClr val="240FC1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0B5B2DCD-9DD2-4E61-984E-B1A2B66BE770}"/>
              </a:ext>
            </a:extLst>
          </p:cNvPr>
          <p:cNvSpPr/>
          <p:nvPr/>
        </p:nvSpPr>
        <p:spPr>
          <a:xfrm>
            <a:off x="9867772" y="503869"/>
            <a:ext cx="162095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ja-JP" altLang="en-US" sz="2800" b="1" dirty="0">
                <a:solidFill>
                  <a:srgbClr val="240FC1"/>
                </a:solidFill>
              </a:rPr>
              <a:t>おびがわ</a:t>
            </a:r>
            <a:endParaRPr lang="en-US" altLang="ja-JP" sz="2800" b="1" dirty="0">
              <a:solidFill>
                <a:srgbClr val="240FC1"/>
              </a:solidFill>
            </a:endParaRPr>
          </a:p>
        </p:txBody>
      </p:sp>
      <p:sp>
        <p:nvSpPr>
          <p:cNvPr id="33" name="円/楕円 1">
            <a:extLst>
              <a:ext uri="{FF2B5EF4-FFF2-40B4-BE49-F238E27FC236}">
                <a16:creationId xmlns:a16="http://schemas.microsoft.com/office/drawing/2014/main" id="{D544EF37-72C9-4CCB-B393-07B290D2D233}"/>
              </a:ext>
            </a:extLst>
          </p:cNvPr>
          <p:cNvSpPr/>
          <p:nvPr/>
        </p:nvSpPr>
        <p:spPr>
          <a:xfrm>
            <a:off x="2723241" y="535837"/>
            <a:ext cx="550393" cy="523220"/>
          </a:xfrm>
          <a:prstGeom prst="ellipse">
            <a:avLst/>
          </a:prstGeom>
          <a:noFill/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1">
            <a:extLst>
              <a:ext uri="{FF2B5EF4-FFF2-40B4-BE49-F238E27FC236}">
                <a16:creationId xmlns:a16="http://schemas.microsoft.com/office/drawing/2014/main" id="{0078619A-0BD7-49AF-85BF-564215DC7C64}"/>
              </a:ext>
            </a:extLst>
          </p:cNvPr>
          <p:cNvSpPr/>
          <p:nvPr/>
        </p:nvSpPr>
        <p:spPr>
          <a:xfrm>
            <a:off x="10222833" y="446646"/>
            <a:ext cx="509626" cy="522604"/>
          </a:xfrm>
          <a:prstGeom prst="ellipse">
            <a:avLst/>
          </a:prstGeom>
          <a:noFill/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上向き折線 34">
            <a:extLst>
              <a:ext uri="{FF2B5EF4-FFF2-40B4-BE49-F238E27FC236}">
                <a16:creationId xmlns:a16="http://schemas.microsoft.com/office/drawing/2014/main" id="{B42348EE-08C4-4374-8BDC-D96D4BE95D28}"/>
              </a:ext>
            </a:extLst>
          </p:cNvPr>
          <p:cNvSpPr/>
          <p:nvPr/>
        </p:nvSpPr>
        <p:spPr>
          <a:xfrm rot="5400000">
            <a:off x="4416576" y="-349626"/>
            <a:ext cx="219809" cy="3075711"/>
          </a:xfrm>
          <a:prstGeom prst="bentUpArrow">
            <a:avLst>
              <a:gd name="adj1" fmla="val 39555"/>
              <a:gd name="adj2" fmla="val 50000"/>
              <a:gd name="adj3" fmla="val 3672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矢印: 上向き折線 35">
            <a:extLst>
              <a:ext uri="{FF2B5EF4-FFF2-40B4-BE49-F238E27FC236}">
                <a16:creationId xmlns:a16="http://schemas.microsoft.com/office/drawing/2014/main" id="{DE98387E-0BCF-4B3D-8314-0DD1ABE1C6E7}"/>
              </a:ext>
            </a:extLst>
          </p:cNvPr>
          <p:cNvSpPr/>
          <p:nvPr/>
        </p:nvSpPr>
        <p:spPr>
          <a:xfrm>
            <a:off x="7762507" y="969250"/>
            <a:ext cx="2769629" cy="289949"/>
          </a:xfrm>
          <a:prstGeom prst="bentUpArrow">
            <a:avLst>
              <a:gd name="adj1" fmla="val 28605"/>
              <a:gd name="adj2" fmla="val 34670"/>
              <a:gd name="adj3" fmla="val 3672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1">
            <a:extLst>
              <a:ext uri="{FF2B5EF4-FFF2-40B4-BE49-F238E27FC236}">
                <a16:creationId xmlns:a16="http://schemas.microsoft.com/office/drawing/2014/main" id="{0965EFA3-B323-4304-9846-7533FD0CC6C8}"/>
              </a:ext>
            </a:extLst>
          </p:cNvPr>
          <p:cNvSpPr/>
          <p:nvPr/>
        </p:nvSpPr>
        <p:spPr>
          <a:xfrm>
            <a:off x="6506923" y="785840"/>
            <a:ext cx="810692" cy="700643"/>
          </a:xfrm>
          <a:prstGeom prst="ellipse">
            <a:avLst/>
          </a:prstGeom>
          <a:noFill/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形吹き出し 6">
            <a:extLst>
              <a:ext uri="{FF2B5EF4-FFF2-40B4-BE49-F238E27FC236}">
                <a16:creationId xmlns:a16="http://schemas.microsoft.com/office/drawing/2014/main" id="{D54D6112-B6CB-4F14-B7A9-F04B74E2BF80}"/>
              </a:ext>
            </a:extLst>
          </p:cNvPr>
          <p:cNvSpPr/>
          <p:nvPr/>
        </p:nvSpPr>
        <p:spPr>
          <a:xfrm>
            <a:off x="255425" y="1543344"/>
            <a:ext cx="3179025" cy="1371821"/>
          </a:xfrm>
          <a:prstGeom prst="wedgeEllipseCallout">
            <a:avLst>
              <a:gd name="adj1" fmla="val 44554"/>
              <a:gd name="adj2" fmla="val -66250"/>
            </a:avLst>
          </a:prstGeom>
          <a:solidFill>
            <a:schemeClr val="accent1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2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スタートは左上！</a:t>
            </a:r>
            <a:endParaRPr lang="en-US" altLang="ja-JP" sz="28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022B1631-C403-4CEA-95BC-C6DB06D3EC99}"/>
              </a:ext>
            </a:extLst>
          </p:cNvPr>
          <p:cNvCxnSpPr>
            <a:cxnSpLocks/>
          </p:cNvCxnSpPr>
          <p:nvPr/>
        </p:nvCxnSpPr>
        <p:spPr>
          <a:xfrm>
            <a:off x="3506177" y="1349903"/>
            <a:ext cx="0" cy="3064359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8BD126EF-D0AD-4EC9-B5F0-939B26074CA0}"/>
              </a:ext>
            </a:extLst>
          </p:cNvPr>
          <p:cNvCxnSpPr>
            <a:cxnSpLocks/>
          </p:cNvCxnSpPr>
          <p:nvPr/>
        </p:nvCxnSpPr>
        <p:spPr>
          <a:xfrm>
            <a:off x="5717063" y="1415304"/>
            <a:ext cx="0" cy="1708053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C6AA9FB2-D965-490E-87A3-5BF1E1960EE0}"/>
              </a:ext>
            </a:extLst>
          </p:cNvPr>
          <p:cNvCxnSpPr>
            <a:cxnSpLocks/>
          </p:cNvCxnSpPr>
          <p:nvPr/>
        </p:nvCxnSpPr>
        <p:spPr>
          <a:xfrm flipV="1">
            <a:off x="3594261" y="1349903"/>
            <a:ext cx="1911243" cy="4952295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9792E71F-3D55-4561-A512-923215DA7B30}"/>
              </a:ext>
            </a:extLst>
          </p:cNvPr>
          <p:cNvCxnSpPr>
            <a:cxnSpLocks/>
          </p:cNvCxnSpPr>
          <p:nvPr/>
        </p:nvCxnSpPr>
        <p:spPr>
          <a:xfrm flipV="1">
            <a:off x="5830372" y="1415305"/>
            <a:ext cx="1710813" cy="4886893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2BC90D28-44B6-4961-A43D-367FCD3AE93E}"/>
              </a:ext>
            </a:extLst>
          </p:cNvPr>
          <p:cNvCxnSpPr>
            <a:cxnSpLocks/>
          </p:cNvCxnSpPr>
          <p:nvPr/>
        </p:nvCxnSpPr>
        <p:spPr>
          <a:xfrm>
            <a:off x="7937052" y="1397373"/>
            <a:ext cx="11138" cy="604980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B67382FD-19B5-468A-8C12-E2A3A2197B67}"/>
              </a:ext>
            </a:extLst>
          </p:cNvPr>
          <p:cNvCxnSpPr>
            <a:cxnSpLocks/>
          </p:cNvCxnSpPr>
          <p:nvPr/>
        </p:nvCxnSpPr>
        <p:spPr>
          <a:xfrm>
            <a:off x="3509871" y="4736726"/>
            <a:ext cx="0" cy="1601189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82571D97-961E-4458-AC91-8644E32EB22B}"/>
              </a:ext>
            </a:extLst>
          </p:cNvPr>
          <p:cNvCxnSpPr>
            <a:cxnSpLocks/>
          </p:cNvCxnSpPr>
          <p:nvPr/>
        </p:nvCxnSpPr>
        <p:spPr>
          <a:xfrm>
            <a:off x="5717210" y="3395110"/>
            <a:ext cx="27632" cy="2942805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D37DFFC0-A739-4318-9CBC-BA2C9937BCCC}"/>
              </a:ext>
            </a:extLst>
          </p:cNvPr>
          <p:cNvCxnSpPr>
            <a:cxnSpLocks/>
          </p:cNvCxnSpPr>
          <p:nvPr/>
        </p:nvCxnSpPr>
        <p:spPr>
          <a:xfrm flipH="1">
            <a:off x="7937052" y="2263395"/>
            <a:ext cx="11138" cy="1455784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>
            <a:extLst>
              <a:ext uri="{FF2B5EF4-FFF2-40B4-BE49-F238E27FC236}">
                <a16:creationId xmlns:a16="http://schemas.microsoft.com/office/drawing/2014/main" id="{2A5EB361-8881-4034-B5D3-7358DF9C3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8180" y="1980083"/>
            <a:ext cx="1389888" cy="30659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F102858-A3FB-4AE8-A082-521D621BF0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8089" y="3757336"/>
            <a:ext cx="1877311" cy="37575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606C7B7-B254-4F7F-9000-482913C20E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7672" y="3138821"/>
            <a:ext cx="1965274" cy="31497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02A5447-E38D-4B1E-8869-E128BEEB88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3418" y="4466148"/>
            <a:ext cx="930843" cy="366197"/>
          </a:xfrm>
          <a:prstGeom prst="rect">
            <a:avLst/>
          </a:prstGeom>
        </p:spPr>
      </p:pic>
      <p:sp>
        <p:nvSpPr>
          <p:cNvPr id="30" name="フッター プレースホルダー 7">
            <a:extLst>
              <a:ext uri="{FF2B5EF4-FFF2-40B4-BE49-F238E27FC236}">
                <a16:creationId xmlns:a16="http://schemas.microsoft.com/office/drawing/2014/main" id="{F5FB9B1C-C5E4-4490-B73A-F0258692EC52}"/>
              </a:ext>
            </a:extLst>
          </p:cNvPr>
          <p:cNvSpPr txBox="1">
            <a:spLocks/>
          </p:cNvSpPr>
          <p:nvPr/>
        </p:nvSpPr>
        <p:spPr>
          <a:xfrm>
            <a:off x="9325331" y="6573520"/>
            <a:ext cx="2438405" cy="365125"/>
          </a:xfrm>
          <a:prstGeom prst="rect">
            <a:avLst/>
          </a:prstGeom>
        </p:spPr>
        <p:txBody>
          <a:bodyPr rtlCol="0" anchor="ctr">
            <a:norm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US" altLang="ja-JP" sz="1000" b="1" dirty="0"/>
              <a:t>『</a:t>
            </a:r>
            <a:r>
              <a:rPr lang="ja-JP" altLang="en-US" sz="1000" b="1" dirty="0"/>
              <a:t>総合百科事典 ポプラディア 新訂版</a:t>
            </a:r>
            <a:r>
              <a:rPr lang="en-US" altLang="ja-JP" sz="1000" b="1" dirty="0"/>
              <a:t>』</a:t>
            </a:r>
            <a:endParaRPr lang="ja-JP" altLang="en-US" sz="1000" b="1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6880097" y="5449278"/>
            <a:ext cx="4065071" cy="948251"/>
            <a:chOff x="6880097" y="5449278"/>
            <a:chExt cx="4065071" cy="948251"/>
          </a:xfrm>
        </p:grpSpPr>
        <p:sp>
          <p:nvSpPr>
            <p:cNvPr id="2" name="角丸四角形 1"/>
            <p:cNvSpPr/>
            <p:nvPr/>
          </p:nvSpPr>
          <p:spPr>
            <a:xfrm>
              <a:off x="6881446" y="5449278"/>
              <a:ext cx="4056185" cy="930029"/>
            </a:xfrm>
            <a:prstGeom prst="roundRect">
              <a:avLst/>
            </a:prstGeom>
            <a:solidFill>
              <a:srgbClr val="FFCDD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29504400-1C84-4678-AD6F-464698755921}"/>
                </a:ext>
              </a:extLst>
            </p:cNvPr>
            <p:cNvSpPr/>
            <p:nvPr/>
          </p:nvSpPr>
          <p:spPr>
            <a:xfrm>
              <a:off x="6880097" y="5489588"/>
              <a:ext cx="4065071" cy="907941"/>
            </a:xfrm>
            <a:prstGeom prst="rect">
              <a:avLst/>
            </a:prstGeom>
            <a:noFill/>
            <a:ln w="50800"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ja-JP" altLang="en-US" sz="2400" b="1" dirty="0"/>
                <a:t> 左上から見ていくと、</a:t>
              </a:r>
              <a:endParaRPr lang="en-US" altLang="ja-JP" sz="2400" b="1" dirty="0"/>
            </a:p>
            <a:p>
              <a:pPr algn="ctr">
                <a:spcBef>
                  <a:spcPts val="600"/>
                </a:spcBef>
              </a:pPr>
              <a:r>
                <a:rPr lang="ja-JP" altLang="en-US" sz="2400" b="1" dirty="0"/>
                <a:t>見落とさないよ！</a:t>
              </a:r>
              <a:endParaRPr lang="en-US" altLang="ja-JP" sz="2400" b="1" dirty="0"/>
            </a:p>
          </p:txBody>
        </p:sp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29504400-1C84-4678-AD6F-464698755921}"/>
                </a:ext>
              </a:extLst>
            </p:cNvPr>
            <p:cNvSpPr/>
            <p:nvPr/>
          </p:nvSpPr>
          <p:spPr>
            <a:xfrm>
              <a:off x="7937052" y="5788330"/>
              <a:ext cx="437518" cy="261610"/>
            </a:xfrm>
            <a:prstGeom prst="rect">
              <a:avLst/>
            </a:prstGeom>
            <a:noFill/>
            <a:ln w="50800"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ja-JP" altLang="en-US" sz="1050" b="1" dirty="0"/>
                <a:t>お</a:t>
              </a:r>
              <a:endParaRPr lang="en-US" altLang="ja-JP" sz="1050" b="1" dirty="0"/>
            </a:p>
          </p:txBody>
        </p:sp>
        <p:sp>
          <p:nvSpPr>
            <p:cNvPr id="50" name="正方形/長方形 49">
              <a:extLst>
                <a:ext uri="{FF2B5EF4-FFF2-40B4-BE49-F238E27FC236}">
                  <a16:creationId xmlns:a16="http://schemas.microsoft.com/office/drawing/2014/main" id="{29504400-1C84-4678-AD6F-464698755921}"/>
                </a:ext>
              </a:extLst>
            </p:cNvPr>
            <p:cNvSpPr/>
            <p:nvPr/>
          </p:nvSpPr>
          <p:spPr>
            <a:xfrm>
              <a:off x="7651941" y="5788330"/>
              <a:ext cx="397744" cy="253916"/>
            </a:xfrm>
            <a:prstGeom prst="rect">
              <a:avLst/>
            </a:prstGeom>
            <a:noFill/>
            <a:ln w="50800"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ja-JP" altLang="en-US" sz="1050" b="1" dirty="0"/>
                <a:t>み</a:t>
              </a:r>
              <a:endParaRPr lang="en-US" altLang="ja-JP" sz="105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6420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5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75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25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5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5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25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34042" y="3083058"/>
            <a:ext cx="1172391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ja-JP" altLang="en-US" sz="7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知っておくとよいこと</a:t>
            </a:r>
            <a:endParaRPr lang="en-US" altLang="ja-JP" sz="7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spcBef>
                <a:spcPts val="1200"/>
              </a:spcBef>
            </a:pPr>
            <a:endParaRPr lang="en-US" altLang="ja-JP" sz="7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198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2925900" y="2816765"/>
            <a:ext cx="6340198" cy="2754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ja-JP" altLang="en-US" sz="9600" b="1" dirty="0"/>
              <a:t>「金づち」</a:t>
            </a:r>
            <a:endParaRPr lang="en-US" altLang="ja-JP" sz="9600" b="1" dirty="0"/>
          </a:p>
          <a:p>
            <a:pPr algn="ctr">
              <a:spcAft>
                <a:spcPts val="600"/>
              </a:spcAft>
            </a:pPr>
            <a:r>
              <a:rPr lang="ja-JP" altLang="en-US" sz="7200" b="1" dirty="0" err="1"/>
              <a:t>ってな</a:t>
            </a:r>
            <a:r>
              <a:rPr lang="ja-JP" altLang="en-US" sz="7200" b="1" dirty="0"/>
              <a:t>あに？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055715" y="1094130"/>
            <a:ext cx="5960962" cy="1407227"/>
          </a:xfrm>
          <a:prstGeom prst="roundRect">
            <a:avLst>
              <a:gd name="adj" fmla="val 18951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tIns="432000" bIns="0" rtlCol="0" anchor="ctr">
            <a:noAutofit/>
          </a:bodyPr>
          <a:lstStyle/>
          <a:p>
            <a:pPr algn="ctr"/>
            <a:r>
              <a:rPr kumimoji="1" lang="ja-JP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問 題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FBD35B0-BD40-4787-84A4-256AF4BE61CD}"/>
              </a:ext>
            </a:extLst>
          </p:cNvPr>
          <p:cNvSpPr/>
          <p:nvPr/>
        </p:nvSpPr>
        <p:spPr bwMode="gray">
          <a:xfrm>
            <a:off x="5131942" y="1151280"/>
            <a:ext cx="18934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もん　 　 だい</a:t>
            </a:r>
            <a:endParaRPr lang="en-US" altLang="ja-JP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0041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4EF1BCE-4C94-4E17-8ACF-9C1C661E8389}"/>
              </a:ext>
            </a:extLst>
          </p:cNvPr>
          <p:cNvSpPr txBox="1"/>
          <p:nvPr/>
        </p:nvSpPr>
        <p:spPr>
          <a:xfrm>
            <a:off x="6172202" y="2585321"/>
            <a:ext cx="5548233" cy="9233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メイリオ"/>
                <a:cs typeface="+mn-cs"/>
              </a:rPr>
              <a:t>「ぎっくりごし」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メイリオ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8C4CD79-CBAC-4B1A-B857-C2798FD970C1}"/>
              </a:ext>
            </a:extLst>
          </p:cNvPr>
          <p:cNvSpPr txBox="1"/>
          <p:nvPr/>
        </p:nvSpPr>
        <p:spPr>
          <a:xfrm>
            <a:off x="496672" y="2553398"/>
            <a:ext cx="5179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メイリオ"/>
                <a:cs typeface="+mn-cs"/>
              </a:rPr>
              <a:t>「シーサー」　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メイリオ"/>
              <a:cs typeface="+mn-cs"/>
            </a:endParaRP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6670976D-50CA-4A74-BF05-FE8775CDE14E}"/>
              </a:ext>
            </a:extLst>
          </p:cNvPr>
          <p:cNvSpPr txBox="1">
            <a:spLocks/>
          </p:cNvSpPr>
          <p:nvPr/>
        </p:nvSpPr>
        <p:spPr>
          <a:xfrm>
            <a:off x="496673" y="5018260"/>
            <a:ext cx="5306116" cy="1521530"/>
          </a:xfrm>
          <a:prstGeom prst="roundRect">
            <a:avLst>
              <a:gd name="adj" fmla="val 19133"/>
            </a:avLst>
          </a:prstGeom>
          <a:solidFill>
            <a:srgbClr val="FFCDD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tIns="108000" rIns="324000" bIns="3600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のばす音「－」は、</a:t>
            </a:r>
            <a:b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</a:b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「あいうえお」に読みかえる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6670976D-50CA-4A74-BF05-FE8775CDE14E}"/>
              </a:ext>
            </a:extLst>
          </p:cNvPr>
          <p:cNvSpPr txBox="1">
            <a:spLocks/>
          </p:cNvSpPr>
          <p:nvPr/>
        </p:nvSpPr>
        <p:spPr>
          <a:xfrm>
            <a:off x="870004" y="5739156"/>
            <a:ext cx="10481018" cy="6317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481" y="142875"/>
            <a:ext cx="6562683" cy="1499746"/>
          </a:xfrm>
          <a:prstGeom prst="rect">
            <a:avLst/>
          </a:prstGeom>
        </p:spPr>
      </p:pic>
      <p:sp>
        <p:nvSpPr>
          <p:cNvPr id="41" name="テキスト ボックス 40"/>
          <p:cNvSpPr txBox="1"/>
          <p:nvPr/>
        </p:nvSpPr>
        <p:spPr bwMode="gray">
          <a:xfrm rot="-120000">
            <a:off x="269201" y="496726"/>
            <a:ext cx="5393741" cy="8505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ならび方を知ろう　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DC2E892-16E7-45CD-8292-F10AF5EF3FB3}"/>
              </a:ext>
            </a:extLst>
          </p:cNvPr>
          <p:cNvSpPr txBox="1"/>
          <p:nvPr/>
        </p:nvSpPr>
        <p:spPr>
          <a:xfrm>
            <a:off x="0" y="1525558"/>
            <a:ext cx="11854542" cy="9233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『</a:t>
            </a: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ポプラディア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』</a:t>
            </a: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の場合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6670976D-50CA-4A74-BF05-FE8775CDE14E}"/>
              </a:ext>
            </a:extLst>
          </p:cNvPr>
          <p:cNvSpPr txBox="1">
            <a:spLocks/>
          </p:cNvSpPr>
          <p:nvPr/>
        </p:nvSpPr>
        <p:spPr>
          <a:xfrm>
            <a:off x="6172202" y="5018260"/>
            <a:ext cx="5548233" cy="1521530"/>
          </a:xfrm>
          <a:prstGeom prst="roundRect">
            <a:avLst>
              <a:gd name="adj" fmla="val 25894"/>
            </a:avLst>
          </a:prstGeom>
          <a:solidFill>
            <a:srgbClr val="FFCDD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14400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小さい文字は、大きい</a:t>
            </a:r>
            <a:b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</a:b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文字に読みかえる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sp>
        <p:nvSpPr>
          <p:cNvPr id="2" name="円/楕円 1"/>
          <p:cNvSpPr/>
          <p:nvPr/>
        </p:nvSpPr>
        <p:spPr>
          <a:xfrm>
            <a:off x="2197407" y="2533294"/>
            <a:ext cx="889000" cy="889000"/>
          </a:xfrm>
          <a:prstGeom prst="ellipse">
            <a:avLst/>
          </a:prstGeom>
          <a:noFill/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sp>
        <p:nvSpPr>
          <p:cNvPr id="24" name="円/楕円 23"/>
          <p:cNvSpPr/>
          <p:nvPr/>
        </p:nvSpPr>
        <p:spPr>
          <a:xfrm>
            <a:off x="3784907" y="2533294"/>
            <a:ext cx="889000" cy="889000"/>
          </a:xfrm>
          <a:prstGeom prst="ellipse">
            <a:avLst/>
          </a:prstGeom>
          <a:noFill/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7315507" y="2533294"/>
            <a:ext cx="889000" cy="889000"/>
          </a:xfrm>
          <a:prstGeom prst="ellipse">
            <a:avLst/>
          </a:prstGeom>
          <a:noFill/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6172202" y="3422294"/>
            <a:ext cx="5548233" cy="1469137"/>
            <a:chOff x="6172202" y="3422294"/>
            <a:chExt cx="5548233" cy="1469137"/>
          </a:xfrm>
        </p:grpSpPr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A4EF1BCE-4C94-4E17-8ACF-9C1C661E8389}"/>
                </a:ext>
              </a:extLst>
            </p:cNvPr>
            <p:cNvSpPr txBox="1"/>
            <p:nvPr/>
          </p:nvSpPr>
          <p:spPr>
            <a:xfrm>
              <a:off x="6172202" y="3968101"/>
              <a:ext cx="5548233" cy="92333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メイリオ"/>
                  <a:cs typeface="+mn-cs"/>
                </a:rPr>
                <a:t>「ぎ</a:t>
              </a:r>
              <a:r>
                <a:rPr kumimoji="1" lang="ja-JP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E5004F"/>
                  </a:solidFill>
                  <a:effectLst/>
                  <a:uLnTx/>
                  <a:uFillTx/>
                  <a:latin typeface="Meiryo UI" panose="020B0604030504040204" pitchFamily="50" charset="-128"/>
                  <a:ea typeface="メイリオ"/>
                  <a:cs typeface="+mn-cs"/>
                </a:rPr>
                <a:t>つ</a:t>
              </a:r>
              <a:r>
                <a:rPr kumimoji="1" lang="ja-JP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メイリオ"/>
                  <a:cs typeface="+mn-cs"/>
                </a:rPr>
                <a:t>くりごし」</a:t>
              </a:r>
              <a:endParaRPr kumimoji="1" lang="en-US" altLang="ja-JP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メイリオ"/>
                <a:cs typeface="+mn-cs"/>
              </a:endParaRPr>
            </a:p>
          </p:txBody>
        </p:sp>
        <p:sp>
          <p:nvSpPr>
            <p:cNvPr id="26" name="右矢印 25"/>
            <p:cNvSpPr/>
            <p:nvPr/>
          </p:nvSpPr>
          <p:spPr>
            <a:xfrm rot="5400000">
              <a:off x="8616905" y="3120732"/>
              <a:ext cx="511310" cy="1114434"/>
            </a:xfrm>
            <a:prstGeom prst="rightArrow">
              <a:avLst>
                <a:gd name="adj1" fmla="val 50000"/>
                <a:gd name="adj2" fmla="val 7227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メイリオ"/>
                <a:cs typeface="+mn-cs"/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530917" y="3422294"/>
            <a:ext cx="5110981" cy="1561470"/>
            <a:chOff x="530917" y="3422294"/>
            <a:chExt cx="5110981" cy="1561470"/>
          </a:xfrm>
        </p:grpSpPr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D8C4CD79-CBAC-4B1A-B857-C2798FD970C1}"/>
                </a:ext>
              </a:extLst>
            </p:cNvPr>
            <p:cNvSpPr txBox="1"/>
            <p:nvPr/>
          </p:nvSpPr>
          <p:spPr>
            <a:xfrm>
              <a:off x="530917" y="3968101"/>
              <a:ext cx="511098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メイリオ"/>
                  <a:cs typeface="+mn-cs"/>
                </a:rPr>
                <a:t>「シ</a:t>
              </a:r>
              <a:r>
                <a:rPr kumimoji="1" lang="ja-JP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E5004F"/>
                  </a:solidFill>
                  <a:effectLst/>
                  <a:uLnTx/>
                  <a:uFillTx/>
                  <a:latin typeface="Meiryo UI" panose="020B0604030504040204" pitchFamily="50" charset="-128"/>
                  <a:ea typeface="メイリオ"/>
                  <a:cs typeface="+mn-cs"/>
                </a:rPr>
                <a:t>イ</a:t>
              </a:r>
              <a:r>
                <a:rPr kumimoji="1" lang="ja-JP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メイリオ"/>
                  <a:cs typeface="+mn-cs"/>
                </a:rPr>
                <a:t>サ</a:t>
              </a:r>
              <a:r>
                <a:rPr kumimoji="1" lang="ja-JP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E5004F"/>
                  </a:solidFill>
                  <a:effectLst/>
                  <a:uLnTx/>
                  <a:uFillTx/>
                  <a:latin typeface="Meiryo UI" panose="020B0604030504040204" pitchFamily="50" charset="-128"/>
                  <a:ea typeface="メイリオ"/>
                  <a:cs typeface="+mn-cs"/>
                </a:rPr>
                <a:t>ア</a:t>
              </a:r>
              <a:r>
                <a:rPr kumimoji="1" lang="ja-JP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メイリオ"/>
                  <a:cs typeface="+mn-cs"/>
                </a:rPr>
                <a:t>」　</a:t>
              </a:r>
              <a:endParaRPr kumimoji="1" lang="en-US" altLang="ja-JP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メイリオ"/>
                <a:cs typeface="+mn-cs"/>
              </a:endParaRPr>
            </a:p>
          </p:txBody>
        </p:sp>
        <p:sp>
          <p:nvSpPr>
            <p:cNvPr id="27" name="右矢印 26"/>
            <p:cNvSpPr/>
            <p:nvPr/>
          </p:nvSpPr>
          <p:spPr>
            <a:xfrm rot="5400000">
              <a:off x="2863805" y="3120732"/>
              <a:ext cx="511310" cy="1114434"/>
            </a:xfrm>
            <a:prstGeom prst="rightArrow">
              <a:avLst>
                <a:gd name="adj1" fmla="val 50000"/>
                <a:gd name="adj2" fmla="val 7227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メイリオ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620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35" grpId="0" animBg="1"/>
      <p:bldP spid="22" grpId="0" animBg="1"/>
      <p:bldP spid="2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FF993693-19B2-4726-BE78-D1E8E5E7486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25" y="1483776"/>
            <a:ext cx="5960390" cy="438258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E348A68-C8C1-4E14-A3EB-286C69091AF5}"/>
              </a:ext>
            </a:extLst>
          </p:cNvPr>
          <p:cNvSpPr/>
          <p:nvPr/>
        </p:nvSpPr>
        <p:spPr>
          <a:xfrm>
            <a:off x="-411204" y="6148579"/>
            <a:ext cx="58485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altLang="ja-JP" sz="1100" b="1" dirty="0"/>
              <a:t>『</a:t>
            </a:r>
            <a:r>
              <a:rPr lang="ja-JP" altLang="en-US" sz="1100" b="1" dirty="0"/>
              <a:t>総合百科事典 ポプラディア 新訂版</a:t>
            </a:r>
            <a:r>
              <a:rPr lang="en-US" altLang="ja-JP" sz="1100" b="1" dirty="0"/>
              <a:t>』2</a:t>
            </a:r>
            <a:r>
              <a:rPr lang="ja-JP" altLang="en-US" sz="1100" b="1" dirty="0"/>
              <a:t>巻（左）</a:t>
            </a:r>
            <a:r>
              <a:rPr lang="en-US" altLang="ja-JP" sz="1100" b="1" dirty="0"/>
              <a:t>8</a:t>
            </a:r>
            <a:r>
              <a:rPr lang="ja-JP" altLang="en-US" sz="1100" b="1" dirty="0"/>
              <a:t>巻（右）</a:t>
            </a: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1A126358-E8F4-418B-843D-B9768AE763E9}"/>
              </a:ext>
            </a:extLst>
          </p:cNvPr>
          <p:cNvSpPr/>
          <p:nvPr/>
        </p:nvSpPr>
        <p:spPr>
          <a:xfrm>
            <a:off x="1231865" y="2041459"/>
            <a:ext cx="2697864" cy="2960934"/>
          </a:xfrm>
          <a:prstGeom prst="roundRect">
            <a:avLst>
              <a:gd name="adj" fmla="val 10023"/>
            </a:avLst>
          </a:prstGeom>
          <a:solidFill>
            <a:schemeClr val="bg1"/>
          </a:solidFill>
        </p:spPr>
        <p:txBody>
          <a:bodyPr wrap="square" lIns="72000" tIns="72000" rIns="0">
            <a:noAutofit/>
          </a:bodyPr>
          <a:lstStyle/>
          <a:p>
            <a:r>
              <a:rPr lang="en-US" altLang="ja-JP" sz="2000" b="1" dirty="0"/>
              <a:t>『</a:t>
            </a:r>
            <a:r>
              <a:rPr lang="ja-JP" altLang="en-US" sz="2000" b="1" dirty="0"/>
              <a:t>かいけつゾロリ</a:t>
            </a:r>
            <a:r>
              <a:rPr lang="en-US" altLang="ja-JP" sz="2000" b="1" dirty="0"/>
              <a:t>』</a:t>
            </a:r>
          </a:p>
          <a:p>
            <a:r>
              <a:rPr lang="ja-JP" altLang="en-US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絵本作家</a:t>
            </a:r>
            <a:r>
              <a:rPr lang="ja-JP" altLang="en-US" b="1" dirty="0">
                <a:solidFill>
                  <a:schemeClr val="accent2">
                    <a:lumMod val="75000"/>
                  </a:schemeClr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原ゆたか</a:t>
            </a:r>
            <a:r>
              <a:rPr lang="ja-JP" altLang="en-US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作の、　　　　　　　　　　児童文学の人気シリーズ。</a:t>
            </a:r>
            <a:endParaRPr lang="en-US" altLang="ja-JP" b="1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9" name="円/楕円 1">
            <a:extLst>
              <a:ext uri="{FF2B5EF4-FFF2-40B4-BE49-F238E27FC236}">
                <a16:creationId xmlns:a16="http://schemas.microsoft.com/office/drawing/2014/main" id="{9882083F-C25E-4184-97E0-6B2817C92C46}"/>
              </a:ext>
            </a:extLst>
          </p:cNvPr>
          <p:cNvSpPr/>
          <p:nvPr/>
        </p:nvSpPr>
        <p:spPr>
          <a:xfrm>
            <a:off x="2186202" y="2460242"/>
            <a:ext cx="1080000" cy="396000"/>
          </a:xfrm>
          <a:prstGeom prst="ellipse">
            <a:avLst/>
          </a:prstGeom>
          <a:noFill/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C4483D9C-6319-4CFD-A810-8B4EA69D8F2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17" y="3114670"/>
            <a:ext cx="1371154" cy="171307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0" name="角丸四角形 27">
            <a:extLst>
              <a:ext uri="{FF2B5EF4-FFF2-40B4-BE49-F238E27FC236}">
                <a16:creationId xmlns:a16="http://schemas.microsoft.com/office/drawing/2014/main" id="{8A93A36F-5AE6-4A25-B773-CE1D7925D104}"/>
              </a:ext>
            </a:extLst>
          </p:cNvPr>
          <p:cNvSpPr/>
          <p:nvPr/>
        </p:nvSpPr>
        <p:spPr>
          <a:xfrm>
            <a:off x="1231865" y="2046251"/>
            <a:ext cx="2697864" cy="2956142"/>
          </a:xfrm>
          <a:prstGeom prst="roundRect">
            <a:avLst>
              <a:gd name="adj" fmla="val 11638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C2128908-BFD8-4E70-8021-543FAD00805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272" y="2078724"/>
            <a:ext cx="6244412" cy="4382589"/>
          </a:xfrm>
          <a:prstGeom prst="rect">
            <a:avLst/>
          </a:prstGeom>
        </p:spPr>
      </p:pic>
      <p:sp>
        <p:nvSpPr>
          <p:cNvPr id="6" name="矢印: ストライプ 5">
            <a:extLst>
              <a:ext uri="{FF2B5EF4-FFF2-40B4-BE49-F238E27FC236}">
                <a16:creationId xmlns:a16="http://schemas.microsoft.com/office/drawing/2014/main" id="{DF39153E-515B-41C7-9A47-CDCEA9104CC0}"/>
              </a:ext>
            </a:extLst>
          </p:cNvPr>
          <p:cNvSpPr/>
          <p:nvPr/>
        </p:nvSpPr>
        <p:spPr>
          <a:xfrm rot="1282094" flipV="1">
            <a:off x="3767679" y="3364230"/>
            <a:ext cx="3954197" cy="481018"/>
          </a:xfrm>
          <a:prstGeom prst="stripedRightArrow">
            <a:avLst>
              <a:gd name="adj1" fmla="val 60505"/>
              <a:gd name="adj2" fmla="val 6679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6"/>
          <a:stretch/>
        </p:blipFill>
        <p:spPr>
          <a:xfrm>
            <a:off x="-102870" y="100131"/>
            <a:ext cx="4975080" cy="1585234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 bwMode="gray">
          <a:xfrm rot="-120000">
            <a:off x="311841" y="469395"/>
            <a:ext cx="5485368" cy="89905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青字に注目！　</a:t>
            </a:r>
            <a:endParaRPr kumimoji="1" lang="ja-JP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円形吹き出し 6">
            <a:extLst>
              <a:ext uri="{FF2B5EF4-FFF2-40B4-BE49-F238E27FC236}">
                <a16:creationId xmlns:a16="http://schemas.microsoft.com/office/drawing/2014/main" id="{9B4ACA32-0318-4329-BCCC-B33134C4DDBF}"/>
              </a:ext>
            </a:extLst>
          </p:cNvPr>
          <p:cNvSpPr/>
          <p:nvPr/>
        </p:nvSpPr>
        <p:spPr>
          <a:xfrm>
            <a:off x="4058016" y="4336154"/>
            <a:ext cx="3308299" cy="1499746"/>
          </a:xfrm>
          <a:prstGeom prst="wedgeEllipseCallout">
            <a:avLst>
              <a:gd name="adj1" fmla="val 52147"/>
              <a:gd name="adj2" fmla="val -33904"/>
            </a:avLst>
          </a:prstGeom>
          <a:solidFill>
            <a:schemeClr val="accent1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くわしく</a:t>
            </a:r>
            <a:endParaRPr lang="en-US" altLang="ja-JP" sz="3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のってるよ！</a:t>
            </a:r>
            <a:endParaRPr lang="en-US" altLang="ja-JP" sz="3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3" name="グループ化 22"/>
          <p:cNvGrpSpPr/>
          <p:nvPr/>
        </p:nvGrpSpPr>
        <p:grpSpPr>
          <a:xfrm>
            <a:off x="7690716" y="3708400"/>
            <a:ext cx="3463206" cy="2161939"/>
            <a:chOff x="6928343" y="714139"/>
            <a:chExt cx="4555948" cy="2412502"/>
          </a:xfrm>
        </p:grpSpPr>
        <p:pic>
          <p:nvPicPr>
            <p:cNvPr id="25" name="図 2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5" t="2787" r="441" b="2147"/>
            <a:stretch/>
          </p:blipFill>
          <p:spPr>
            <a:xfrm>
              <a:off x="6950861" y="714139"/>
              <a:ext cx="4533430" cy="2412502"/>
            </a:xfrm>
            <a:prstGeom prst="roundRect">
              <a:avLst>
                <a:gd name="adj" fmla="val 8730"/>
              </a:avLst>
            </a:prstGeom>
          </p:spPr>
        </p:pic>
        <p:sp>
          <p:nvSpPr>
            <p:cNvPr id="26" name="角丸四角形 27">
              <a:extLst>
                <a:ext uri="{FF2B5EF4-FFF2-40B4-BE49-F238E27FC236}">
                  <a16:creationId xmlns:a16="http://schemas.microsoft.com/office/drawing/2014/main" id="{2E05F916-B4BC-4EA6-8B87-EC716CF02E6A}"/>
                </a:ext>
              </a:extLst>
            </p:cNvPr>
            <p:cNvSpPr/>
            <p:nvPr/>
          </p:nvSpPr>
          <p:spPr>
            <a:xfrm>
              <a:off x="6928343" y="714139"/>
              <a:ext cx="4533430" cy="2408068"/>
            </a:xfrm>
            <a:prstGeom prst="roundRect">
              <a:avLst>
                <a:gd name="adj" fmla="val 6924"/>
              </a:avLst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827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>
            <a:extLst>
              <a:ext uri="{FF2B5EF4-FFF2-40B4-BE49-F238E27FC236}">
                <a16:creationId xmlns:a16="http://schemas.microsoft.com/office/drawing/2014/main" id="{D0A03E86-C414-4824-91DB-3C585C53384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44" y="1583645"/>
            <a:ext cx="6312472" cy="4453807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DC2E892-16E7-45CD-8292-F10AF5EF3FB3}"/>
              </a:ext>
            </a:extLst>
          </p:cNvPr>
          <p:cNvSpPr txBox="1"/>
          <p:nvPr/>
        </p:nvSpPr>
        <p:spPr>
          <a:xfrm>
            <a:off x="10540931" y="5880109"/>
            <a:ext cx="753829" cy="397072"/>
          </a:xfrm>
          <a:prstGeom prst="rect">
            <a:avLst/>
          </a:prstGeom>
          <a:noFill/>
          <a:ln w="38100">
            <a:noFill/>
          </a:ln>
        </p:spPr>
        <p:txBody>
          <a:bodyPr wrap="square" tIns="216000" rtlCol="0" anchor="ctr">
            <a:noAutofit/>
          </a:bodyPr>
          <a:lstStyle/>
          <a:p>
            <a:pPr algn="ctr"/>
            <a:r>
              <a:rPr lang="ja-JP" altLang="en-US" sz="1600" b="1" dirty="0" err="1">
                <a:solidFill>
                  <a:schemeClr val="bg2"/>
                </a:solidFill>
              </a:rPr>
              <a:t>しら</a:t>
            </a:r>
            <a:endParaRPr lang="en-US" altLang="ja-JP" sz="1600" b="1" dirty="0">
              <a:solidFill>
                <a:schemeClr val="bg2"/>
              </a:solidFill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47C330A7-CE8A-4EDC-9971-1753DC66B7EA}"/>
              </a:ext>
            </a:extLst>
          </p:cNvPr>
          <p:cNvSpPr/>
          <p:nvPr/>
        </p:nvSpPr>
        <p:spPr>
          <a:xfrm>
            <a:off x="7478600" y="6361909"/>
            <a:ext cx="4065071" cy="461665"/>
          </a:xfrm>
          <a:prstGeom prst="rect">
            <a:avLst/>
          </a:prstGeom>
          <a:noFill/>
          <a:ln w="50800">
            <a:noFill/>
          </a:ln>
        </p:spPr>
        <p:txBody>
          <a:bodyPr wrap="square">
            <a:spAutoFit/>
          </a:bodyPr>
          <a:lstStyle/>
          <a:p>
            <a:pPr algn="ctr"/>
            <a:endParaRPr lang="en-US" altLang="ja-JP" sz="2400" b="1" dirty="0">
              <a:solidFill>
                <a:schemeClr val="bg2"/>
              </a:solidFill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70175E82-DAFC-444E-9309-45CC7CF64CA8}"/>
              </a:ext>
            </a:extLst>
          </p:cNvPr>
          <p:cNvGrpSpPr/>
          <p:nvPr/>
        </p:nvGrpSpPr>
        <p:grpSpPr bwMode="gray">
          <a:xfrm>
            <a:off x="5357904" y="5510498"/>
            <a:ext cx="6417578" cy="1024398"/>
            <a:chOff x="5592213" y="5443963"/>
            <a:chExt cx="6417578" cy="1024398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6F861083-CC62-4CE4-88D7-9D776005FF80}"/>
                </a:ext>
              </a:extLst>
            </p:cNvPr>
            <p:cNvSpPr txBox="1"/>
            <p:nvPr/>
          </p:nvSpPr>
          <p:spPr bwMode="gray">
            <a:xfrm>
              <a:off x="5592213" y="5473474"/>
              <a:ext cx="6417578" cy="994887"/>
            </a:xfrm>
            <a:prstGeom prst="roundRect">
              <a:avLst>
                <a:gd name="adj" fmla="val 27702"/>
              </a:avLst>
            </a:prstGeom>
            <a:solidFill>
              <a:srgbClr val="FFCDDE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576000" rIns="0" rtlCol="0" anchor="ctr" anchorCtr="0">
              <a:noAutofit/>
            </a:bodyPr>
            <a:lstStyle/>
            <a:p>
              <a:pPr algn="ctr">
                <a:lnSpc>
                  <a:spcPts val="6000"/>
                </a:lnSpc>
              </a:pPr>
              <a:endParaRPr kumimoji="1" lang="ja-JP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CDC2E892-16E7-45CD-8292-F10AF5EF3FB3}"/>
                </a:ext>
              </a:extLst>
            </p:cNvPr>
            <p:cNvSpPr txBox="1"/>
            <p:nvPr/>
          </p:nvSpPr>
          <p:spPr bwMode="gray">
            <a:xfrm>
              <a:off x="5592213" y="5556646"/>
              <a:ext cx="6299738" cy="81007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tIns="288000" rtlCol="0" anchor="ctr">
              <a:noAutofit/>
            </a:bodyPr>
            <a:lstStyle/>
            <a:p>
              <a:pPr algn="ctr"/>
              <a:r>
                <a:rPr lang="ja-JP" altLang="en-US" sz="3600" b="1" dirty="0"/>
                <a:t>　　</a:t>
              </a:r>
              <a:r>
                <a:rPr lang="ja-JP" altLang="en-US" sz="3800" b="1" dirty="0"/>
                <a:t>の後のことばで調べる</a:t>
              </a:r>
              <a:endParaRPr lang="en-US" altLang="ja-JP" sz="3800" b="1" dirty="0"/>
            </a:p>
          </p:txBody>
        </p:sp>
        <p:sp>
          <p:nvSpPr>
            <p:cNvPr id="4" name="右矢印 3"/>
            <p:cNvSpPr/>
            <p:nvPr/>
          </p:nvSpPr>
          <p:spPr bwMode="gray">
            <a:xfrm>
              <a:off x="5928390" y="5738458"/>
              <a:ext cx="829585" cy="535527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974E48C9-149C-4DF4-B198-6F5C34E7BA44}"/>
                </a:ext>
              </a:extLst>
            </p:cNvPr>
            <p:cNvSpPr/>
            <p:nvPr/>
          </p:nvSpPr>
          <p:spPr bwMode="gray">
            <a:xfrm>
              <a:off x="10079921" y="5443963"/>
              <a:ext cx="646332" cy="4732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ja-JP" altLang="en-US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しら</a:t>
              </a:r>
              <a:endPara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0C33F86A-A732-464B-BE05-ED1CB5A0B7FD}"/>
              </a:ext>
            </a:extLst>
          </p:cNvPr>
          <p:cNvSpPr/>
          <p:nvPr/>
        </p:nvSpPr>
        <p:spPr>
          <a:xfrm>
            <a:off x="640080" y="6280980"/>
            <a:ext cx="503925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sz="1050" b="1" dirty="0"/>
              <a:t>『</a:t>
            </a:r>
            <a:r>
              <a:rPr lang="ja-JP" altLang="en-US" sz="1050" b="1" dirty="0"/>
              <a:t>総合百科事典 ポプラディア 新訂版</a:t>
            </a:r>
            <a:r>
              <a:rPr lang="en-US" altLang="ja-JP" sz="1050" b="1" dirty="0"/>
              <a:t>』1</a:t>
            </a:r>
            <a:r>
              <a:rPr lang="ja-JP" altLang="en-US" sz="1050" b="1" dirty="0"/>
              <a:t>巻</a:t>
            </a:r>
            <a:r>
              <a:rPr lang="en-US" altLang="ja-JP" sz="1050" b="1" dirty="0"/>
              <a:t>(</a:t>
            </a:r>
            <a:r>
              <a:rPr lang="ja-JP" altLang="en-US" sz="1050" b="1" dirty="0"/>
              <a:t>左）</a:t>
            </a:r>
            <a:r>
              <a:rPr lang="en-US" altLang="ja-JP" sz="1050" b="1" dirty="0"/>
              <a:t>9</a:t>
            </a:r>
            <a:r>
              <a:rPr lang="ja-JP" altLang="en-US" sz="1050" b="1" dirty="0"/>
              <a:t>巻</a:t>
            </a:r>
            <a:r>
              <a:rPr lang="en-US" altLang="ja-JP" sz="1050" b="1" dirty="0"/>
              <a:t>(</a:t>
            </a:r>
            <a:r>
              <a:rPr lang="ja-JP" altLang="en-US" sz="1050" b="1" dirty="0"/>
              <a:t>右）</a:t>
            </a: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6"/>
          <a:stretch/>
        </p:blipFill>
        <p:spPr>
          <a:xfrm>
            <a:off x="-102869" y="100131"/>
            <a:ext cx="5890212" cy="1585234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 bwMode="gray">
          <a:xfrm rot="-60000">
            <a:off x="-139132" y="564910"/>
            <a:ext cx="4332457" cy="8505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　　 が出てきたら</a:t>
            </a:r>
            <a:endParaRPr kumimoji="1" lang="ja-JP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46908F3B-C97A-4743-92B9-EEC83C0F2ED2}"/>
              </a:ext>
            </a:extLst>
          </p:cNvPr>
          <p:cNvSpPr/>
          <p:nvPr/>
        </p:nvSpPr>
        <p:spPr>
          <a:xfrm>
            <a:off x="253523" y="558614"/>
            <a:ext cx="1008823" cy="668268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0E863833-C874-4486-BE25-0930469DB0F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71" y="2733911"/>
            <a:ext cx="1817914" cy="2568106"/>
          </a:xfrm>
          <a:prstGeom prst="rect">
            <a:avLst/>
          </a:prstGeom>
        </p:spPr>
      </p:pic>
      <p:sp>
        <p:nvSpPr>
          <p:cNvPr id="38" name="角丸四角形 27">
            <a:extLst>
              <a:ext uri="{FF2B5EF4-FFF2-40B4-BE49-F238E27FC236}">
                <a16:creationId xmlns:a16="http://schemas.microsoft.com/office/drawing/2014/main" id="{F23686FE-8111-4AF5-9CEE-C7F6D641CFA3}"/>
              </a:ext>
            </a:extLst>
          </p:cNvPr>
          <p:cNvSpPr/>
          <p:nvPr/>
        </p:nvSpPr>
        <p:spPr>
          <a:xfrm>
            <a:off x="848076" y="4803837"/>
            <a:ext cx="2076709" cy="382924"/>
          </a:xfrm>
          <a:prstGeom prst="roundRect">
            <a:avLst>
              <a:gd name="adj" fmla="val 11638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7AF1800E-F7DF-4D2B-BEC4-D7BB39C7109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71" y="4827510"/>
            <a:ext cx="1946798" cy="335280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6095C529-ADC2-487A-8567-9087721408A1}"/>
              </a:ext>
            </a:extLst>
          </p:cNvPr>
          <p:cNvGrpSpPr/>
          <p:nvPr/>
        </p:nvGrpSpPr>
        <p:grpSpPr>
          <a:xfrm>
            <a:off x="5694081" y="565077"/>
            <a:ext cx="6028914" cy="4882195"/>
            <a:chOff x="5915165" y="916194"/>
            <a:chExt cx="5793085" cy="4382589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EC703EEB-B7F7-482B-986F-F7EDD00FDB5B}"/>
                </a:ext>
              </a:extLst>
            </p:cNvPr>
            <p:cNvGrpSpPr/>
            <p:nvPr/>
          </p:nvGrpSpPr>
          <p:grpSpPr>
            <a:xfrm>
              <a:off x="5915165" y="916194"/>
              <a:ext cx="5793085" cy="4382589"/>
              <a:chOff x="5915165" y="916194"/>
              <a:chExt cx="5793085" cy="4382589"/>
            </a:xfrm>
          </p:grpSpPr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37F38148-3D9E-4534-A916-88FFDE93E90A}"/>
                  </a:ext>
                </a:extLst>
              </p:cNvPr>
              <p:cNvPicPr/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5165" y="916194"/>
                <a:ext cx="5793085" cy="4382589"/>
              </a:xfrm>
              <a:prstGeom prst="rect">
                <a:avLst/>
              </a:prstGeom>
            </p:spPr>
          </p:pic>
          <p:grpSp>
            <p:nvGrpSpPr>
              <p:cNvPr id="10" name="グループ化 9">
                <a:extLst>
                  <a:ext uri="{FF2B5EF4-FFF2-40B4-BE49-F238E27FC236}">
                    <a16:creationId xmlns:a16="http://schemas.microsoft.com/office/drawing/2014/main" id="{78018CC6-E432-437B-87DD-25746DC9C751}"/>
                  </a:ext>
                </a:extLst>
              </p:cNvPr>
              <p:cNvGrpSpPr/>
              <p:nvPr/>
            </p:nvGrpSpPr>
            <p:grpSpPr>
              <a:xfrm>
                <a:off x="7703083" y="1363985"/>
                <a:ext cx="3616104" cy="2982507"/>
                <a:chOff x="7703083" y="1363985"/>
                <a:chExt cx="3616104" cy="2982507"/>
              </a:xfrm>
            </p:grpSpPr>
            <p:grpSp>
              <p:nvGrpSpPr>
                <p:cNvPr id="3" name="グループ化 2"/>
                <p:cNvGrpSpPr/>
                <p:nvPr/>
              </p:nvGrpSpPr>
              <p:grpSpPr>
                <a:xfrm>
                  <a:off x="7703083" y="1363985"/>
                  <a:ext cx="3616104" cy="2982507"/>
                  <a:chOff x="8502814" y="3184308"/>
                  <a:chExt cx="2773552" cy="2287583"/>
                </a:xfrm>
              </p:grpSpPr>
              <p:sp>
                <p:nvSpPr>
                  <p:cNvPr id="15" name="角丸四角形 27">
                    <a:extLst>
                      <a:ext uri="{FF2B5EF4-FFF2-40B4-BE49-F238E27FC236}">
                        <a16:creationId xmlns:a16="http://schemas.microsoft.com/office/drawing/2014/main" id="{F4431BEA-428F-4EA5-B507-CD1103DE584B}"/>
                      </a:ext>
                    </a:extLst>
                  </p:cNvPr>
                  <p:cNvSpPr/>
                  <p:nvPr/>
                </p:nvSpPr>
                <p:spPr>
                  <a:xfrm>
                    <a:off x="8502814" y="3278028"/>
                    <a:ext cx="2690854" cy="2193863"/>
                  </a:xfrm>
                  <a:prstGeom prst="roundRect">
                    <a:avLst>
                      <a:gd name="adj" fmla="val 9407"/>
                    </a:avLst>
                  </a:prstGeom>
                  <a:solidFill>
                    <a:schemeClr val="bg1"/>
                  </a:solidFill>
                  <a:ln w="762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4" name="角丸四角形 27">
                    <a:extLst>
                      <a:ext uri="{FF2B5EF4-FFF2-40B4-BE49-F238E27FC236}">
                        <a16:creationId xmlns:a16="http://schemas.microsoft.com/office/drawing/2014/main" id="{4F22966D-19D4-468C-A7A5-F3534A760E27}"/>
                      </a:ext>
                    </a:extLst>
                  </p:cNvPr>
                  <p:cNvSpPr/>
                  <p:nvPr/>
                </p:nvSpPr>
                <p:spPr>
                  <a:xfrm>
                    <a:off x="8531546" y="3184308"/>
                    <a:ext cx="2744820" cy="2272517"/>
                  </a:xfrm>
                  <a:prstGeom prst="roundRect">
                    <a:avLst>
                      <a:gd name="adj" fmla="val 11638"/>
                    </a:avLst>
                  </a:prstGeom>
                  <a:noFill/>
                  <a:ln w="762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pic>
              <p:nvPicPr>
                <p:cNvPr id="40" name="図 39">
                  <a:extLst>
                    <a:ext uri="{FF2B5EF4-FFF2-40B4-BE49-F238E27FC236}">
                      <a16:creationId xmlns:a16="http://schemas.microsoft.com/office/drawing/2014/main" id="{188CD058-9519-4B37-9B4F-7B94194EF16A}"/>
                    </a:ext>
                  </a:extLst>
                </p:cNvPr>
                <p:cNvPicPr/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55131" y="1486175"/>
                  <a:ext cx="3356236" cy="2685231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5939D34A-0FE7-42DE-9AEF-5F713B1ED92C}"/>
                </a:ext>
              </a:extLst>
            </p:cNvPr>
            <p:cNvCxnSpPr/>
            <p:nvPr/>
          </p:nvCxnSpPr>
          <p:spPr>
            <a:xfrm>
              <a:off x="8839200" y="3309257"/>
              <a:ext cx="224681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>
              <a:extLst>
                <a:ext uri="{FF2B5EF4-FFF2-40B4-BE49-F238E27FC236}">
                  <a16:creationId xmlns:a16="http://schemas.microsoft.com/office/drawing/2014/main" id="{B14382E8-847E-4BD3-B27A-50F482756BBF}"/>
                </a:ext>
              </a:extLst>
            </p:cNvPr>
            <p:cNvCxnSpPr>
              <a:cxnSpLocks/>
            </p:cNvCxnSpPr>
            <p:nvPr/>
          </p:nvCxnSpPr>
          <p:spPr>
            <a:xfrm>
              <a:off x="8077200" y="3496492"/>
              <a:ext cx="103196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>
              <a:extLst>
                <a:ext uri="{FF2B5EF4-FFF2-40B4-BE49-F238E27FC236}">
                  <a16:creationId xmlns:a16="http://schemas.microsoft.com/office/drawing/2014/main" id="{AD56ADE2-2AEF-46D3-88C1-53242547D499}"/>
                </a:ext>
              </a:extLst>
            </p:cNvPr>
            <p:cNvCxnSpPr>
              <a:cxnSpLocks/>
            </p:cNvCxnSpPr>
            <p:nvPr/>
          </p:nvCxnSpPr>
          <p:spPr>
            <a:xfrm>
              <a:off x="8077200" y="3644537"/>
              <a:ext cx="27432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図 26">
            <a:extLst>
              <a:ext uri="{FF2B5EF4-FFF2-40B4-BE49-F238E27FC236}">
                <a16:creationId xmlns:a16="http://schemas.microsoft.com/office/drawing/2014/main" id="{F8A5AC74-682B-4771-B149-5BCAD8F0751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93" y="4827510"/>
            <a:ext cx="1946798" cy="335280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0D2142B8-9C3F-450D-9C9D-B68118D5BA6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70" y="4839496"/>
            <a:ext cx="1946798" cy="335280"/>
          </a:xfrm>
          <a:prstGeom prst="rect">
            <a:avLst/>
          </a:prstGeom>
        </p:spPr>
      </p:pic>
      <p:sp>
        <p:nvSpPr>
          <p:cNvPr id="26" name="矢印: ストライプ 25">
            <a:extLst>
              <a:ext uri="{FF2B5EF4-FFF2-40B4-BE49-F238E27FC236}">
                <a16:creationId xmlns:a16="http://schemas.microsoft.com/office/drawing/2014/main" id="{D0D0A9B1-B57A-46B4-9D7F-27B21D61A9D5}"/>
              </a:ext>
            </a:extLst>
          </p:cNvPr>
          <p:cNvSpPr/>
          <p:nvPr/>
        </p:nvSpPr>
        <p:spPr>
          <a:xfrm rot="20566187" flipV="1">
            <a:off x="3557757" y="3940972"/>
            <a:ext cx="3841369" cy="544722"/>
          </a:xfrm>
          <a:prstGeom prst="stripedRightArrow">
            <a:avLst>
              <a:gd name="adj1" fmla="val 49813"/>
              <a:gd name="adj2" fmla="val 46457"/>
            </a:avLst>
          </a:prstGeom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54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/>
          <p:cNvSpPr txBox="1"/>
          <p:nvPr/>
        </p:nvSpPr>
        <p:spPr>
          <a:xfrm rot="-120000">
            <a:off x="268417" y="451820"/>
            <a:ext cx="7967210" cy="8505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調べたい言葉がないとき</a:t>
            </a:r>
            <a:endParaRPr kumimoji="1" lang="ja-JP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"/>
          <a:stretch/>
        </p:blipFill>
        <p:spPr>
          <a:xfrm>
            <a:off x="-101600" y="127229"/>
            <a:ext cx="11161357" cy="1499746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 bwMode="gray">
          <a:xfrm rot="-60000">
            <a:off x="82908" y="604597"/>
            <a:ext cx="9376568" cy="8505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調べるときに大切にしてほしいこと</a:t>
            </a:r>
            <a:endParaRPr kumimoji="1" lang="ja-JP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4EF1BCE-4C94-4E17-8ACF-9C1C661E8389}"/>
              </a:ext>
            </a:extLst>
          </p:cNvPr>
          <p:cNvSpPr txBox="1"/>
          <p:nvPr/>
        </p:nvSpPr>
        <p:spPr>
          <a:xfrm>
            <a:off x="0" y="2140387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6600" b="1" dirty="0">
                <a:latin typeface="Meiryo UI" panose="020B0604030504040204" pitchFamily="50" charset="-128"/>
              </a:rPr>
              <a:t>見つからないときも</a:t>
            </a:r>
            <a:endParaRPr lang="en-US" altLang="ja-JP" sz="6600" b="1" dirty="0">
              <a:latin typeface="Meiryo UI" panose="020B0604030504040204" pitchFamily="50" charset="-128"/>
            </a:endParaRPr>
          </a:p>
          <a:p>
            <a:pPr algn="ctr"/>
            <a:r>
              <a:rPr lang="ja-JP" altLang="en-US" sz="6600" b="1" dirty="0">
                <a:solidFill>
                  <a:srgbClr val="E5004F"/>
                </a:solidFill>
                <a:latin typeface="Meiryo UI" panose="020B0604030504040204" pitchFamily="50" charset="-128"/>
              </a:rPr>
              <a:t>あきらめない！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8EE403-9956-4A87-936D-D0EF0E3B8C11}"/>
              </a:ext>
            </a:extLst>
          </p:cNvPr>
          <p:cNvSpPr/>
          <p:nvPr/>
        </p:nvSpPr>
        <p:spPr>
          <a:xfrm>
            <a:off x="1218497" y="4693830"/>
            <a:ext cx="184730" cy="4702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endParaRPr lang="en-US" altLang="ja-JP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AFD1D45-3FCC-4AFD-BBCE-1CF1D435D781}"/>
              </a:ext>
            </a:extLst>
          </p:cNvPr>
          <p:cNvSpPr/>
          <p:nvPr/>
        </p:nvSpPr>
        <p:spPr bwMode="gray">
          <a:xfrm>
            <a:off x="167680" y="308407"/>
            <a:ext cx="646331" cy="4702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しら</a:t>
            </a:r>
            <a:endParaRPr lang="en-US" altLang="ja-JP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76199" y="4405785"/>
            <a:ext cx="12192000" cy="1082549"/>
            <a:chOff x="167680" y="5200291"/>
            <a:chExt cx="12192000" cy="1082549"/>
          </a:xfrm>
        </p:grpSpPr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CDC2E892-16E7-45CD-8292-F10AF5EF3FB3}"/>
                </a:ext>
              </a:extLst>
            </p:cNvPr>
            <p:cNvSpPr txBox="1"/>
            <p:nvPr/>
          </p:nvSpPr>
          <p:spPr>
            <a:xfrm>
              <a:off x="167680" y="5472764"/>
              <a:ext cx="12192000" cy="81007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tIns="288000" rtlCol="0" anchor="ctr">
              <a:noAutofit/>
            </a:bodyPr>
            <a:lstStyle/>
            <a:p>
              <a:pPr algn="ctr"/>
              <a:r>
                <a:rPr lang="ja-JP" altLang="en-US" sz="5400" b="1" dirty="0"/>
                <a:t>調べられることばを考えてみよう</a:t>
              </a:r>
              <a:endParaRPr lang="en-US" altLang="ja-JP" sz="5400" b="1" dirty="0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CDC2E892-16E7-45CD-8292-F10AF5EF3FB3}"/>
                </a:ext>
              </a:extLst>
            </p:cNvPr>
            <p:cNvSpPr txBox="1"/>
            <p:nvPr/>
          </p:nvSpPr>
          <p:spPr>
            <a:xfrm>
              <a:off x="1088928" y="5200291"/>
              <a:ext cx="753829" cy="39707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tIns="216000" rtlCol="0" anchor="ctr">
              <a:noAutofit/>
            </a:bodyPr>
            <a:lstStyle/>
            <a:p>
              <a:pPr algn="ctr"/>
              <a:r>
                <a:rPr lang="ja-JP" altLang="en-US" sz="2000" b="1" dirty="0" err="1"/>
                <a:t>しら</a:t>
              </a:r>
              <a:endParaRPr lang="en-US" altLang="ja-JP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2552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5662755-FA18-4ED5-BB4C-F70FCF292293}"/>
              </a:ext>
            </a:extLst>
          </p:cNvPr>
          <p:cNvSpPr txBox="1"/>
          <p:nvPr/>
        </p:nvSpPr>
        <p:spPr>
          <a:xfrm>
            <a:off x="562648" y="1649503"/>
            <a:ext cx="3335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「ひこぼし」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C078BC6-D70D-43DF-933B-588F9434079F}"/>
              </a:ext>
            </a:extLst>
          </p:cNvPr>
          <p:cNvSpPr/>
          <p:nvPr/>
        </p:nvSpPr>
        <p:spPr>
          <a:xfrm>
            <a:off x="10054941" y="1970748"/>
            <a:ext cx="364202" cy="3885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srgbClr val="E5004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7" name="円形吹き出し 4">
            <a:extLst>
              <a:ext uri="{FF2B5EF4-FFF2-40B4-BE49-F238E27FC236}">
                <a16:creationId xmlns:a16="http://schemas.microsoft.com/office/drawing/2014/main" id="{273A5643-ED20-4FF7-872D-E23D05F3714D}"/>
              </a:ext>
            </a:extLst>
          </p:cNvPr>
          <p:cNvSpPr/>
          <p:nvPr/>
        </p:nvSpPr>
        <p:spPr>
          <a:xfrm>
            <a:off x="411429" y="2895650"/>
            <a:ext cx="5114558" cy="839605"/>
          </a:xfrm>
          <a:prstGeom prst="wedgeRoundRectCallout">
            <a:avLst>
              <a:gd name="adj1" fmla="val 2259"/>
              <a:gd name="adj2" fmla="val 82380"/>
              <a:gd name="adj3" fmla="val 16667"/>
            </a:avLst>
          </a:prstGeom>
          <a:solidFill>
            <a:schemeClr val="accent1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メイリオ"/>
                <a:cs typeface="+mn-cs"/>
              </a:rPr>
              <a:t>正しい言い方</a:t>
            </a:r>
            <a:r>
              <a:rPr lang="ja-JP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メイリオ"/>
              </a:rPr>
              <a:t>にすると</a:t>
            </a:r>
            <a:r>
              <a:rPr lang="en-US" altLang="ja-JP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メイリオ"/>
              </a:rPr>
              <a:t>…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メイリオ"/>
                <a:cs typeface="+mn-cs"/>
              </a:rPr>
              <a:t>？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eiryo UI" panose="020B0604030504040204" pitchFamily="50" charset="-128"/>
              <a:ea typeface="メイリオ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D5D98CA-7A4C-41EE-AAF5-74BC28A9C076}"/>
              </a:ext>
            </a:extLst>
          </p:cNvPr>
          <p:cNvSpPr txBox="1"/>
          <p:nvPr/>
        </p:nvSpPr>
        <p:spPr>
          <a:xfrm>
            <a:off x="644975" y="3977383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「ゾロリ」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CD63F96-DA3F-495C-AB67-942353332CCE}"/>
              </a:ext>
            </a:extLst>
          </p:cNvPr>
          <p:cNvSpPr txBox="1"/>
          <p:nvPr/>
        </p:nvSpPr>
        <p:spPr>
          <a:xfrm>
            <a:off x="654228" y="4772730"/>
            <a:ext cx="4998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「キティーちゃん」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FB9AAA0-F202-4615-A8C1-53D4A5DB4D8C}"/>
              </a:ext>
            </a:extLst>
          </p:cNvPr>
          <p:cNvSpPr txBox="1"/>
          <p:nvPr/>
        </p:nvSpPr>
        <p:spPr>
          <a:xfrm>
            <a:off x="265425" y="306817"/>
            <a:ext cx="2274575" cy="820293"/>
          </a:xfrm>
          <a:prstGeom prst="roundRect">
            <a:avLst>
              <a:gd name="adj" fmla="val 18951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tIns="36000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例 題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D5FA021-F47A-4545-88D8-1D73DD058294}"/>
              </a:ext>
            </a:extLst>
          </p:cNvPr>
          <p:cNvSpPr/>
          <p:nvPr/>
        </p:nvSpPr>
        <p:spPr bwMode="gray">
          <a:xfrm>
            <a:off x="496496" y="306817"/>
            <a:ext cx="1620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　れい　　だい</a:t>
            </a:r>
            <a:endParaRPr lang="en-US" altLang="ja-JP" sz="1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F4ED27C7-822C-4C8F-A321-427C6A280F19}"/>
              </a:ext>
            </a:extLst>
          </p:cNvPr>
          <p:cNvGrpSpPr/>
          <p:nvPr/>
        </p:nvGrpSpPr>
        <p:grpSpPr>
          <a:xfrm>
            <a:off x="986971" y="5520253"/>
            <a:ext cx="10130972" cy="1046441"/>
            <a:chOff x="719069" y="5520253"/>
            <a:chExt cx="13990443" cy="1046441"/>
          </a:xfrm>
        </p:grpSpPr>
        <p:sp>
          <p:nvSpPr>
            <p:cNvPr id="31" name="角丸四角形 30">
              <a:extLst>
                <a:ext uri="{FF2B5EF4-FFF2-40B4-BE49-F238E27FC236}">
                  <a16:creationId xmlns:a16="http://schemas.microsoft.com/office/drawing/2014/main" id="{E4B07CD6-6EC9-4EAD-A11F-ECFE9F271618}"/>
                </a:ext>
              </a:extLst>
            </p:cNvPr>
            <p:cNvSpPr/>
            <p:nvPr/>
          </p:nvSpPr>
          <p:spPr>
            <a:xfrm>
              <a:off x="719069" y="5520253"/>
              <a:ext cx="13990443" cy="1046441"/>
            </a:xfrm>
            <a:prstGeom prst="roundRect">
              <a:avLst>
                <a:gd name="adj" fmla="val 31231"/>
              </a:avLst>
            </a:prstGeom>
            <a:solidFill>
              <a:srgbClr val="FFCDDE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21600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8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Courier New" panose="02070309020205020404" pitchFamily="49" charset="0"/>
                </a:rPr>
                <a:t>本で調べるときの大切なコツ</a:t>
              </a:r>
              <a:endPara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endParaRPr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7F4D26B3-41F7-41A1-858F-4BD5FE22DBE4}"/>
                </a:ext>
              </a:extLst>
            </p:cNvPr>
            <p:cNvSpPr/>
            <p:nvPr/>
          </p:nvSpPr>
          <p:spPr>
            <a:xfrm>
              <a:off x="3984741" y="5562836"/>
              <a:ext cx="54374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ja-JP" altLang="en-US" sz="1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しら</a:t>
              </a:r>
              <a:endPara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endParaRP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2813173" y="448752"/>
            <a:ext cx="5365628" cy="826904"/>
            <a:chOff x="2813173" y="448752"/>
            <a:chExt cx="5365628" cy="826904"/>
          </a:xfrm>
        </p:grpSpPr>
        <p:sp>
          <p:nvSpPr>
            <p:cNvPr id="15" name="円形吹き出し 4">
              <a:extLst>
                <a:ext uri="{FF2B5EF4-FFF2-40B4-BE49-F238E27FC236}">
                  <a16:creationId xmlns:a16="http://schemas.microsoft.com/office/drawing/2014/main" id="{E5F4AD92-D7C2-4B8A-BF61-FB6E2E2F8F12}"/>
                </a:ext>
              </a:extLst>
            </p:cNvPr>
            <p:cNvSpPr/>
            <p:nvPr/>
          </p:nvSpPr>
          <p:spPr>
            <a:xfrm>
              <a:off x="2813173" y="481006"/>
              <a:ext cx="5365628" cy="794650"/>
            </a:xfrm>
            <a:prstGeom prst="wedgeRoundRectCallout">
              <a:avLst>
                <a:gd name="adj1" fmla="val -51128"/>
                <a:gd name="adj2" fmla="val 91267"/>
                <a:gd name="adj3" fmla="val 16667"/>
              </a:avLst>
            </a:prstGeom>
            <a:solidFill>
              <a:schemeClr val="accent1"/>
            </a:solidFill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108000" bIns="108000" rtlCol="0" anchor="ctr" anchorCtr="0"/>
            <a:lstStyle/>
            <a:p>
              <a:pPr algn="ctr">
                <a:defRPr/>
              </a:pPr>
              <a:endParaRPr lang="en-US" altLang="ja-JP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メイリオ"/>
              </a:endParaRPr>
            </a:p>
            <a:p>
              <a:pPr algn="ctr">
                <a:defRPr/>
              </a:pPr>
              <a:r>
                <a:rPr lang="ja-JP" alt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メイリオ"/>
                </a:rPr>
                <a:t>調べられそうな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eiryo UI" panose="020B0604030504040204" pitchFamily="50" charset="-128"/>
                  <a:ea typeface="メイリオ"/>
                  <a:cs typeface="+mn-cs"/>
                </a:rPr>
                <a:t>ことばは？</a:t>
              </a:r>
              <a:endParaRPr lang="en-US" altLang="ja-JP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1FD0E53F-5C69-4E01-B9F5-33D08DA4B6C2}"/>
                </a:ext>
              </a:extLst>
            </p:cNvPr>
            <p:cNvSpPr/>
            <p:nvPr/>
          </p:nvSpPr>
          <p:spPr>
            <a:xfrm>
              <a:off x="2968708" y="448752"/>
              <a:ext cx="543739" cy="3885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ja-JP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しら</a:t>
              </a:r>
              <a:endParaRPr lang="en-US" altLang="ja-JP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3D3C874-C370-409B-9A3B-F3ADE85A1350}"/>
              </a:ext>
            </a:extLst>
          </p:cNvPr>
          <p:cNvSpPr txBox="1"/>
          <p:nvPr/>
        </p:nvSpPr>
        <p:spPr>
          <a:xfrm>
            <a:off x="6059488" y="3823294"/>
            <a:ext cx="5247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Meiryo UI" panose="020B0604030504040204" pitchFamily="50" charset="-128"/>
                <a:ea typeface="メイリオ"/>
                <a:cs typeface="+mn-cs"/>
              </a:rPr>
              <a:t>かいけつゾロリ</a:t>
            </a:r>
            <a:endParaRPr kumimoji="1" lang="en-US" altLang="ja-JP" sz="5400" b="1" i="0" u="none" strike="noStrike" kern="1200" cap="none" spc="0" normalizeH="0" baseline="0" noProof="0" dirty="0">
              <a:ln>
                <a:noFill/>
              </a:ln>
              <a:solidFill>
                <a:srgbClr val="E5004F"/>
              </a:solidFill>
              <a:effectLst/>
              <a:uLnTx/>
              <a:uFillTx/>
              <a:latin typeface="Meiryo UI" panose="020B0604030504040204" pitchFamily="50" charset="-128"/>
              <a:ea typeface="メイリオ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1086259-4D4E-43D7-A051-F492D1F198AA}"/>
              </a:ext>
            </a:extLst>
          </p:cNvPr>
          <p:cNvSpPr txBox="1"/>
          <p:nvPr/>
        </p:nvSpPr>
        <p:spPr>
          <a:xfrm>
            <a:off x="6059488" y="4704645"/>
            <a:ext cx="4695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Meiryo UI" panose="020B0604030504040204" pitchFamily="50" charset="-128"/>
                <a:ea typeface="メイリオ"/>
                <a:cs typeface="+mn-cs"/>
              </a:rPr>
              <a:t>ハローキティ</a:t>
            </a:r>
            <a:endParaRPr kumimoji="1" lang="en-US" altLang="ja-JP" sz="5400" b="1" i="0" u="none" strike="noStrike" kern="1200" cap="none" spc="0" normalizeH="0" baseline="0" noProof="0" dirty="0">
              <a:ln>
                <a:noFill/>
              </a:ln>
              <a:solidFill>
                <a:srgbClr val="E5004F"/>
              </a:solidFill>
              <a:effectLst/>
              <a:uLnTx/>
              <a:uFillTx/>
              <a:latin typeface="Meiryo UI" panose="020B0604030504040204" pitchFamily="50" charset="-128"/>
              <a:ea typeface="メイリオ"/>
              <a:cs typeface="+mn-cs"/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>
            <a:off x="3225800" y="4263073"/>
            <a:ext cx="2668557" cy="0"/>
          </a:xfrm>
          <a:prstGeom prst="straightConnector1">
            <a:avLst/>
          </a:prstGeom>
          <a:ln w="127000" cap="rnd"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5207000" y="5126673"/>
            <a:ext cx="687357" cy="0"/>
          </a:xfrm>
          <a:prstGeom prst="straightConnector1">
            <a:avLst/>
          </a:prstGeom>
          <a:ln w="127000" cap="rnd"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/>
          <p:cNvGrpSpPr/>
          <p:nvPr/>
        </p:nvGrpSpPr>
        <p:grpSpPr>
          <a:xfrm>
            <a:off x="6161088" y="1127110"/>
            <a:ext cx="6030912" cy="1790279"/>
            <a:chOff x="6161088" y="1127110"/>
            <a:chExt cx="6030912" cy="1790279"/>
          </a:xfrm>
        </p:grpSpPr>
        <p:sp>
          <p:nvSpPr>
            <p:cNvPr id="36" name="テキスト ボックス 18">
              <a:extLst>
                <a:ext uri="{FF2B5EF4-FFF2-40B4-BE49-F238E27FC236}">
                  <a16:creationId xmlns:a16="http://schemas.microsoft.com/office/drawing/2014/main" id="{AA24B510-3958-4F6A-A5C8-F79FC50B59D6}"/>
                </a:ext>
              </a:extLst>
            </p:cNvPr>
            <p:cNvSpPr txBox="1"/>
            <p:nvPr/>
          </p:nvSpPr>
          <p:spPr>
            <a:xfrm>
              <a:off x="6161088" y="1363117"/>
              <a:ext cx="6030912" cy="155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5004F"/>
                  </a:solidFill>
                  <a:effectLst/>
                  <a:uLnTx/>
                  <a:uFillTx/>
                  <a:latin typeface="Meiryo UI" panose="020B0604030504040204" pitchFamily="50" charset="-128"/>
                  <a:ea typeface="メイリオ"/>
                </a:rPr>
                <a:t>アルタイル、七夕、</a:t>
              </a:r>
              <a:endParaRPr kumimoji="1" lang="en-US" altLang="ja-JP" sz="4400" b="1" i="0" u="none" strike="noStrike" kern="1200" cap="none" spc="0" normalizeH="0" baseline="0" noProof="0" dirty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Meiryo UI" panose="020B0604030504040204" pitchFamily="50" charset="-128"/>
                <a:ea typeface="メイリオ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4400" b="1" dirty="0">
                  <a:solidFill>
                    <a:srgbClr val="E5004F"/>
                  </a:solidFill>
                  <a:latin typeface="Meiryo UI" panose="020B0604030504040204" pitchFamily="50" charset="-128"/>
                  <a:ea typeface="メイリオ"/>
                </a:rPr>
                <a:t>天の川</a:t>
              </a:r>
              <a:r>
                <a:rPr kumimoji="1" lang="ja-JP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5004F"/>
                  </a:solidFill>
                  <a:effectLst/>
                  <a:uLnTx/>
                  <a:uFillTx/>
                  <a:latin typeface="Meiryo UI" panose="020B0604030504040204" pitchFamily="50" charset="-128"/>
                  <a:ea typeface="メイリオ"/>
                </a:rPr>
                <a:t>、</a:t>
              </a:r>
              <a:r>
                <a:rPr lang="ja-JP" altLang="en-US" sz="4400" b="1" dirty="0">
                  <a:solidFill>
                    <a:srgbClr val="E5004F"/>
                  </a:solidFill>
                  <a:latin typeface="Meiryo UI" panose="020B0604030504040204" pitchFamily="50" charset="-128"/>
                  <a:ea typeface="メイリオ"/>
                </a:rPr>
                <a:t>おりひめ</a:t>
              </a:r>
              <a:r>
                <a: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5004F"/>
                  </a:solidFill>
                  <a:effectLst/>
                  <a:uLnTx/>
                  <a:uFillTx/>
                  <a:latin typeface="Meiryo UI" panose="020B0604030504040204" pitchFamily="50" charset="-128"/>
                  <a:ea typeface="メイリオ"/>
                  <a:cs typeface="+mn-cs"/>
                </a:rPr>
                <a:t>など</a:t>
              </a:r>
              <a:endPara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Meiryo UI" panose="020B0604030504040204" pitchFamily="50" charset="-128"/>
                <a:ea typeface="メイリオ"/>
                <a:cs typeface="+mn-cs"/>
              </a:endParaRPr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610C12A3-220A-4CD0-8279-F363F6550957}"/>
                </a:ext>
              </a:extLst>
            </p:cNvPr>
            <p:cNvSpPr/>
            <p:nvPr/>
          </p:nvSpPr>
          <p:spPr>
            <a:xfrm>
              <a:off x="6246110" y="1848627"/>
              <a:ext cx="1758815" cy="46166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1600" b="1" dirty="0">
                  <a:solidFill>
                    <a:srgbClr val="E5004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あま 　 　　がわ</a:t>
              </a:r>
              <a:endPara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610C12A3-220A-4CD0-8279-F363F6550957}"/>
                </a:ext>
              </a:extLst>
            </p:cNvPr>
            <p:cNvSpPr/>
            <p:nvPr/>
          </p:nvSpPr>
          <p:spPr>
            <a:xfrm>
              <a:off x="9588948" y="1127110"/>
              <a:ext cx="1143262" cy="46166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1600" b="1" noProof="0" dirty="0">
                  <a:solidFill>
                    <a:srgbClr val="E5004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たな  </a:t>
              </a:r>
              <a:r>
                <a:rPr lang="ja-JP" altLang="en-US" sz="1600" b="1" noProof="0" dirty="0" err="1">
                  <a:solidFill>
                    <a:srgbClr val="E5004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ばた</a:t>
              </a:r>
              <a:endPara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cxnSp>
        <p:nvCxnSpPr>
          <p:cNvPr id="38" name="直線矢印コネクタ 37"/>
          <p:cNvCxnSpPr/>
          <p:nvPr/>
        </p:nvCxnSpPr>
        <p:spPr>
          <a:xfrm>
            <a:off x="3873500" y="1924587"/>
            <a:ext cx="2122457" cy="0"/>
          </a:xfrm>
          <a:prstGeom prst="straightConnector1">
            <a:avLst/>
          </a:prstGeom>
          <a:ln w="127000" cap="rnd"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888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1" grpId="0"/>
      <p:bldP spid="16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916D8FBB-3C23-4459-9CA0-B88E3A8AED3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1" y="1642621"/>
            <a:ext cx="3277487" cy="456900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80A2A0B3-4604-4ED1-8F5E-A50E65E4267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37" y="1550260"/>
            <a:ext cx="6636834" cy="4834211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0"/>
          <a:stretch/>
        </p:blipFill>
        <p:spPr>
          <a:xfrm>
            <a:off x="-114300" y="142875"/>
            <a:ext cx="5252357" cy="1499746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 bwMode="gray">
          <a:xfrm rot="-60000">
            <a:off x="83250" y="547935"/>
            <a:ext cx="4895146" cy="8505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索引巻について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B4A1B4F-BB7B-49F1-B83B-E473C4429034}"/>
              </a:ext>
            </a:extLst>
          </p:cNvPr>
          <p:cNvSpPr txBox="1"/>
          <p:nvPr/>
        </p:nvSpPr>
        <p:spPr bwMode="gray">
          <a:xfrm rot="-120000">
            <a:off x="242675" y="319679"/>
            <a:ext cx="1996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さく</a:t>
            </a:r>
            <a:r>
              <a:rPr kumimoji="1" lang="ja-JP" altLang="en-US" sz="1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いん  かん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41E8743-9630-4D97-B777-FEE9B7B67F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925" y="606979"/>
            <a:ext cx="5861144" cy="27099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フローチャート: 結合子 20">
            <a:extLst>
              <a:ext uri="{FF2B5EF4-FFF2-40B4-BE49-F238E27FC236}">
                <a16:creationId xmlns:a16="http://schemas.microsoft.com/office/drawing/2014/main" id="{81626FFE-51E5-44E9-983A-D0B4A1DD0EFA}"/>
              </a:ext>
            </a:extLst>
          </p:cNvPr>
          <p:cNvSpPr/>
          <p:nvPr/>
        </p:nvSpPr>
        <p:spPr>
          <a:xfrm>
            <a:off x="9864766" y="377022"/>
            <a:ext cx="1401059" cy="831710"/>
          </a:xfrm>
          <a:prstGeom prst="flowChartConnector">
            <a:avLst/>
          </a:prstGeom>
          <a:noFill/>
          <a:ln w="57150" cap="flat" cmpd="sng" algn="ctr">
            <a:solidFill>
              <a:srgbClr val="E5004F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78F8D2B-0C93-4BD3-A0AE-A9E23477862A}"/>
              </a:ext>
            </a:extLst>
          </p:cNvPr>
          <p:cNvGrpSpPr/>
          <p:nvPr/>
        </p:nvGrpSpPr>
        <p:grpSpPr bwMode="gray">
          <a:xfrm>
            <a:off x="8414577" y="1690747"/>
            <a:ext cx="3256467" cy="1750688"/>
            <a:chOff x="8224503" y="2214391"/>
            <a:chExt cx="3256467" cy="1750688"/>
          </a:xfrm>
        </p:grpSpPr>
        <p:sp>
          <p:nvSpPr>
            <p:cNvPr id="16" name="円形吹き出し 8">
              <a:extLst>
                <a:ext uri="{FF2B5EF4-FFF2-40B4-BE49-F238E27FC236}">
                  <a16:creationId xmlns:a16="http://schemas.microsoft.com/office/drawing/2014/main" id="{B4ADA6A0-52A4-4D3C-BE4D-817D4FB026E5}"/>
                </a:ext>
              </a:extLst>
            </p:cNvPr>
            <p:cNvSpPr/>
            <p:nvPr/>
          </p:nvSpPr>
          <p:spPr bwMode="gray">
            <a:xfrm>
              <a:off x="8224503" y="2214391"/>
              <a:ext cx="3256467" cy="1750688"/>
            </a:xfrm>
            <a:prstGeom prst="wedgeEllipseCallout">
              <a:avLst>
                <a:gd name="adj1" fmla="val 15121"/>
                <a:gd name="adj2" fmla="val -77358"/>
              </a:avLst>
            </a:prstGeom>
            <a:solidFill>
              <a:schemeClr val="accent1"/>
            </a:solidFill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1440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eiryo UI" panose="020B0604030504040204" pitchFamily="50" charset="-128"/>
                  <a:ea typeface="メイリオ"/>
                  <a:cs typeface="+mn-cs"/>
                </a:rPr>
                <a:t>9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eiryo UI" panose="020B0604030504040204" pitchFamily="50" charset="-128"/>
                  <a:ea typeface="メイリオ"/>
                  <a:cs typeface="+mn-cs"/>
                </a:rPr>
                <a:t>巻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eiryo UI" panose="020B0604030504040204" pitchFamily="50" charset="-128"/>
                  <a:ea typeface="メイリオ"/>
                  <a:cs typeface="+mn-cs"/>
                </a:rPr>
                <a:t>13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eiryo UI" panose="020B0604030504040204" pitchFamily="50" charset="-128"/>
                  <a:ea typeface="メイリオ"/>
                  <a:cs typeface="+mn-cs"/>
                </a:rPr>
                <a:t>ページ</a:t>
              </a:r>
              <a:endPara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メイリオ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eiryo UI" panose="020B0604030504040204" pitchFamily="50" charset="-128"/>
                  <a:ea typeface="メイリオ"/>
                  <a:cs typeface="+mn-cs"/>
                </a:rPr>
                <a:t>にのってるよ！</a:t>
              </a:r>
              <a:endPara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メイリオ"/>
                <a:cs typeface="+mn-cs"/>
              </a:endParaRPr>
            </a:p>
          </p:txBody>
        </p: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E8A630D9-E55F-48C1-885E-F47727BBE39F}"/>
                </a:ext>
              </a:extLst>
            </p:cNvPr>
            <p:cNvSpPr/>
            <p:nvPr/>
          </p:nvSpPr>
          <p:spPr bwMode="gray">
            <a:xfrm>
              <a:off x="8837739" y="2268198"/>
              <a:ext cx="595035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かん</a:t>
              </a:r>
              <a:endPara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15" name="フッター プレースホルダー 7">
            <a:extLst>
              <a:ext uri="{FF2B5EF4-FFF2-40B4-BE49-F238E27FC236}">
                <a16:creationId xmlns:a16="http://schemas.microsoft.com/office/drawing/2014/main" id="{F5FB9B1C-C5E4-4490-B73A-F0258692EC52}"/>
              </a:ext>
            </a:extLst>
          </p:cNvPr>
          <p:cNvSpPr txBox="1">
            <a:spLocks/>
          </p:cNvSpPr>
          <p:nvPr/>
        </p:nvSpPr>
        <p:spPr>
          <a:xfrm>
            <a:off x="9325331" y="6573520"/>
            <a:ext cx="2438405" cy="365125"/>
          </a:xfrm>
          <a:prstGeom prst="rect">
            <a:avLst/>
          </a:prstGeom>
        </p:spPr>
        <p:txBody>
          <a:bodyPr rtlCol="0" anchor="ctr">
            <a:norm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ja-JP" sz="1000" b="1" dirty="0"/>
              <a:t>『</a:t>
            </a:r>
            <a:r>
              <a:rPr lang="ja-JP" altLang="en-US" sz="1000" b="1" dirty="0"/>
              <a:t>総合百科事典ポプラディア新訂版</a:t>
            </a:r>
            <a:r>
              <a:rPr lang="en-US" altLang="ja-JP" sz="1000" b="1" dirty="0"/>
              <a:t>』</a:t>
            </a:r>
            <a:endParaRPr lang="ja-JP" altLang="en-US" sz="1000" b="1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953435CE-127B-457E-9F76-678626EEB191}"/>
              </a:ext>
            </a:extLst>
          </p:cNvPr>
          <p:cNvGrpSpPr/>
          <p:nvPr/>
        </p:nvGrpSpPr>
        <p:grpSpPr>
          <a:xfrm>
            <a:off x="6764455" y="3678284"/>
            <a:ext cx="4951974" cy="2344855"/>
            <a:chOff x="6849344" y="4039617"/>
            <a:chExt cx="4951974" cy="23448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9" name="グループ化 8"/>
            <p:cNvGrpSpPr/>
            <p:nvPr/>
          </p:nvGrpSpPr>
          <p:grpSpPr>
            <a:xfrm>
              <a:off x="6849344" y="4039617"/>
              <a:ext cx="4951974" cy="2344855"/>
              <a:chOff x="4075141" y="3978713"/>
              <a:chExt cx="4951974" cy="2344855"/>
            </a:xfrm>
          </p:grpSpPr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CDC2E892-16E7-45CD-8292-F10AF5EF3FB3}"/>
                  </a:ext>
                </a:extLst>
              </p:cNvPr>
              <p:cNvSpPr txBox="1"/>
              <p:nvPr/>
            </p:nvSpPr>
            <p:spPr>
              <a:xfrm>
                <a:off x="4075141" y="3995374"/>
                <a:ext cx="4951974" cy="2328194"/>
              </a:xfrm>
              <a:prstGeom prst="roundRect">
                <a:avLst/>
              </a:prstGeom>
              <a:solidFill>
                <a:srgbClr val="FFCDDE"/>
              </a:solidFill>
              <a:ln w="57150">
                <a:noFill/>
              </a:ln>
            </p:spPr>
            <p:txBody>
              <a:bodyPr wrap="none" tIns="180000" rtlCol="0" anchor="ctr">
                <a:noAutofit/>
              </a:bodyPr>
              <a:lstStyle/>
              <a:p>
                <a:pPr algn="ctr">
                  <a:lnSpc>
                    <a:spcPts val="5000"/>
                  </a:lnSpc>
                </a:pPr>
                <a:r>
                  <a:rPr lang="en-US" altLang="ja-JP" sz="3600" b="1" dirty="0"/>
                  <a:t>1</a:t>
                </a:r>
                <a:r>
                  <a:rPr lang="ja-JP" altLang="en-US" sz="3600" b="1" dirty="0"/>
                  <a:t>巻～</a:t>
                </a:r>
                <a:r>
                  <a:rPr lang="en-US" altLang="ja-JP" sz="3600" b="1" dirty="0"/>
                  <a:t>11</a:t>
                </a:r>
                <a:r>
                  <a:rPr lang="ja-JP" altLang="en-US" sz="3600" b="1" dirty="0"/>
                  <a:t>巻で</a:t>
                </a:r>
                <a:endParaRPr lang="en-US" altLang="ja-JP" sz="3600" b="1" dirty="0"/>
              </a:p>
              <a:p>
                <a:pPr algn="ctr">
                  <a:lnSpc>
                    <a:spcPts val="5000"/>
                  </a:lnSpc>
                </a:pPr>
                <a:r>
                  <a:rPr lang="ja-JP" altLang="en-US" sz="3600" b="1" dirty="0"/>
                  <a:t>見つからなかったら</a:t>
                </a:r>
                <a:endParaRPr lang="en-US" altLang="ja-JP" sz="3600" b="1" dirty="0"/>
              </a:p>
              <a:p>
                <a:pPr algn="ctr">
                  <a:lnSpc>
                    <a:spcPts val="5000"/>
                  </a:lnSpc>
                </a:pPr>
                <a:r>
                  <a:rPr lang="ja-JP" altLang="en-US" sz="3600" b="1" dirty="0"/>
                  <a:t>索引巻も見てみよう</a:t>
                </a:r>
                <a:endParaRPr lang="en-US" altLang="ja-JP" sz="3600" b="1" dirty="0"/>
              </a:p>
            </p:txBody>
          </p:sp>
          <p:sp>
            <p:nvSpPr>
              <p:cNvPr id="23" name="正方形/長方形 22">
                <a:extLst>
                  <a:ext uri="{FF2B5EF4-FFF2-40B4-BE49-F238E27FC236}">
                    <a16:creationId xmlns:a16="http://schemas.microsoft.com/office/drawing/2014/main" id="{E8A630D9-E55F-48C1-885E-F47727BBE39F}"/>
                  </a:ext>
                </a:extLst>
              </p:cNvPr>
              <p:cNvSpPr/>
              <p:nvPr/>
            </p:nvSpPr>
            <p:spPr>
              <a:xfrm>
                <a:off x="5429661" y="3978713"/>
                <a:ext cx="595035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600" b="1" i="0" u="none" strike="noStrike" kern="1200" cap="none" spc="0" normalizeH="0" baseline="0" noProof="0" dirty="0">
                    <a:ln>
                      <a:noFill/>
                    </a:ln>
                    <a:uLnTx/>
                    <a:uFillTx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かん</a:t>
                </a:r>
                <a:endPara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E8A630D9-E55F-48C1-885E-F47727BBE39F}"/>
                  </a:ext>
                </a:extLst>
              </p:cNvPr>
              <p:cNvSpPr/>
              <p:nvPr/>
            </p:nvSpPr>
            <p:spPr>
              <a:xfrm>
                <a:off x="4406382" y="5281730"/>
                <a:ext cx="156261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600" b="1" i="0" u="none" strike="noStrike" kern="1200" cap="none" spc="0" normalizeH="0" baseline="0" noProof="0" dirty="0" err="1">
                    <a:ln>
                      <a:noFill/>
                    </a:ln>
                    <a:uLnTx/>
                    <a:uFillTx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さくいん</a:t>
                </a:r>
                <a:r>
                  <a:rPr kumimoji="1" lang="ja-JP" altLang="en-US" sz="1600" b="1" i="0" u="none" strike="noStrike" kern="1200" cap="none" spc="0" normalizeH="0" baseline="0" noProof="0" dirty="0">
                    <a:ln>
                      <a:noFill/>
                    </a:ln>
                    <a:uLnTx/>
                    <a:uFillTx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かん</a:t>
                </a:r>
                <a:endPara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p:grp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DFFD7F50-9FA9-4E45-965A-1A675A0E8D27}"/>
                </a:ext>
              </a:extLst>
            </p:cNvPr>
            <p:cNvSpPr/>
            <p:nvPr/>
          </p:nvSpPr>
          <p:spPr>
            <a:xfrm>
              <a:off x="9618860" y="4045979"/>
              <a:ext cx="595035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ja-JP" altLang="en-US" sz="1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かん</a:t>
              </a:r>
              <a:endPara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176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コンテンツ プレースホルダー 10" descr="文房具 が含まれている画像&#10;&#10;自動的に生成された説明">
            <a:extLst>
              <a:ext uri="{FF2B5EF4-FFF2-40B4-BE49-F238E27FC236}">
                <a16:creationId xmlns:a16="http://schemas.microsoft.com/office/drawing/2014/main" id="{EDEDB6F6-2A2A-4300-9990-3AA21612AB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4303531" y="786589"/>
            <a:ext cx="5348394" cy="4154466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339757" y="268941"/>
            <a:ext cx="5040317" cy="2140003"/>
            <a:chOff x="7651981" y="1619196"/>
            <a:chExt cx="4599997" cy="2140003"/>
          </a:xfrm>
        </p:grpSpPr>
        <p:sp>
          <p:nvSpPr>
            <p:cNvPr id="6" name="円形吹き出し 8">
              <a:extLst>
                <a:ext uri="{FF2B5EF4-FFF2-40B4-BE49-F238E27FC236}">
                  <a16:creationId xmlns:a16="http://schemas.microsoft.com/office/drawing/2014/main" id="{F82174F0-0CA3-4D63-B1AE-3C822B3291CF}"/>
                </a:ext>
              </a:extLst>
            </p:cNvPr>
            <p:cNvSpPr/>
            <p:nvPr/>
          </p:nvSpPr>
          <p:spPr>
            <a:xfrm>
              <a:off x="7651981" y="1619196"/>
              <a:ext cx="4599997" cy="2140003"/>
            </a:xfrm>
            <a:prstGeom prst="wedgeEllipseCallout">
              <a:avLst>
                <a:gd name="adj1" fmla="val 47129"/>
                <a:gd name="adj2" fmla="val 47574"/>
              </a:avLst>
            </a:prstGeom>
            <a:solidFill>
              <a:schemeClr val="bg1"/>
            </a:solidFill>
            <a:ln w="76200">
              <a:solidFill>
                <a:srgbClr val="E5004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0" rtlCol="0" anchor="ctr"/>
            <a:lstStyle/>
            <a:p>
              <a:pPr algn="ctr">
                <a:lnSpc>
                  <a:spcPts val="7000"/>
                </a:lnSpc>
              </a:pPr>
              <a:r>
                <a:rPr lang="ja-JP" altLang="en-US" sz="3200" b="1" dirty="0">
                  <a:solidFill>
                    <a:srgbClr val="E5004F"/>
                  </a:solidFill>
                  <a:latin typeface="Meiryo UI" panose="020B0604030504040204" pitchFamily="50" charset="-128"/>
                </a:rPr>
                <a:t>約</a:t>
              </a:r>
              <a:r>
                <a:rPr lang="en-US" altLang="ja-JP" sz="6000" b="1" dirty="0">
                  <a:solidFill>
                    <a:srgbClr val="E5004F"/>
                  </a:solidFill>
                  <a:latin typeface="Meiryo UI" panose="020B0604030504040204" pitchFamily="50" charset="-128"/>
                </a:rPr>
                <a:t>25,000</a:t>
              </a:r>
              <a:r>
                <a:rPr lang="ja-JP" altLang="en-US" sz="3200" b="1" dirty="0">
                  <a:solidFill>
                    <a:srgbClr val="E5004F"/>
                  </a:solidFill>
                  <a:latin typeface="Meiryo UI" panose="020B0604030504040204" pitchFamily="50" charset="-128"/>
                </a:rPr>
                <a:t>項目！</a:t>
              </a:r>
              <a:endParaRPr lang="en-US" altLang="ja-JP" sz="3200" b="1" dirty="0">
                <a:solidFill>
                  <a:srgbClr val="E5004F"/>
                </a:solidFill>
                <a:latin typeface="Meiryo UI" panose="020B0604030504040204" pitchFamily="50" charset="-128"/>
              </a:endParaRPr>
            </a:p>
          </p:txBody>
        </p:sp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D823FF76-132E-4ACB-A8B3-B574BA210242}"/>
                </a:ext>
              </a:extLst>
            </p:cNvPr>
            <p:cNvSpPr/>
            <p:nvPr/>
          </p:nvSpPr>
          <p:spPr>
            <a:xfrm>
              <a:off x="7739630" y="2215991"/>
              <a:ext cx="646331" cy="4732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ja-JP" altLang="en-US" b="1" dirty="0">
                  <a:solidFill>
                    <a:srgbClr val="E5004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やく</a:t>
              </a:r>
              <a:endParaRPr lang="en-US" altLang="ja-JP" b="1" dirty="0">
                <a:solidFill>
                  <a:srgbClr val="E5004F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D823FF76-132E-4ACB-A8B3-B574BA210242}"/>
                </a:ext>
              </a:extLst>
            </p:cNvPr>
            <p:cNvSpPr/>
            <p:nvPr/>
          </p:nvSpPr>
          <p:spPr>
            <a:xfrm>
              <a:off x="10763879" y="2215991"/>
              <a:ext cx="1011202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ja-JP" altLang="en-US" b="1" dirty="0">
                  <a:solidFill>
                    <a:srgbClr val="E5004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こうも</a:t>
              </a:r>
              <a:r>
                <a:rPr lang="ja-JP" altLang="en-US" b="1" dirty="0" err="1">
                  <a:solidFill>
                    <a:srgbClr val="E5004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く</a:t>
              </a:r>
              <a:endParaRPr lang="en-US" altLang="ja-JP" b="1" dirty="0">
                <a:solidFill>
                  <a:srgbClr val="E5004F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10" name="フッター プレースホルダー 7">
            <a:extLst>
              <a:ext uri="{FF2B5EF4-FFF2-40B4-BE49-F238E27FC236}">
                <a16:creationId xmlns:a16="http://schemas.microsoft.com/office/drawing/2014/main" id="{F5FB9B1C-C5E4-4490-B73A-F0258692EC52}"/>
              </a:ext>
            </a:extLst>
          </p:cNvPr>
          <p:cNvSpPr txBox="1">
            <a:spLocks/>
          </p:cNvSpPr>
          <p:nvPr/>
        </p:nvSpPr>
        <p:spPr>
          <a:xfrm>
            <a:off x="9325331" y="6573520"/>
            <a:ext cx="2438405" cy="365125"/>
          </a:xfrm>
          <a:prstGeom prst="rect">
            <a:avLst/>
          </a:prstGeom>
        </p:spPr>
        <p:txBody>
          <a:bodyPr rtlCol="0" anchor="ctr">
            <a:norm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US" altLang="ja-JP" sz="1000" b="1" dirty="0"/>
              <a:t>『</a:t>
            </a:r>
            <a:r>
              <a:rPr lang="ja-JP" altLang="en-US" sz="1000" b="1" dirty="0"/>
              <a:t>総合百科事典 ポプラディア 新訂版</a:t>
            </a:r>
            <a:r>
              <a:rPr lang="en-US" altLang="ja-JP" sz="1000" b="1" dirty="0"/>
              <a:t>』</a:t>
            </a:r>
            <a:endParaRPr lang="ja-JP" altLang="en-US" sz="1000" b="1" dirty="0"/>
          </a:p>
        </p:txBody>
      </p:sp>
      <p:grpSp>
        <p:nvGrpSpPr>
          <p:cNvPr id="4" name="グループ化 3"/>
          <p:cNvGrpSpPr/>
          <p:nvPr/>
        </p:nvGrpSpPr>
        <p:grpSpPr bwMode="gray">
          <a:xfrm>
            <a:off x="1011776" y="3707846"/>
            <a:ext cx="10303924" cy="2894571"/>
            <a:chOff x="1011776" y="3474030"/>
            <a:chExt cx="10303924" cy="2894571"/>
          </a:xfrm>
        </p:grpSpPr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CDC2E892-16E7-45CD-8292-F10AF5EF3FB3}"/>
                </a:ext>
              </a:extLst>
            </p:cNvPr>
            <p:cNvSpPr txBox="1"/>
            <p:nvPr/>
          </p:nvSpPr>
          <p:spPr bwMode="gray">
            <a:xfrm>
              <a:off x="1011776" y="3474030"/>
              <a:ext cx="10303924" cy="2894571"/>
            </a:xfrm>
            <a:prstGeom prst="roundRect">
              <a:avLst>
                <a:gd name="adj" fmla="val 8355"/>
              </a:avLst>
            </a:prstGeom>
            <a:solidFill>
              <a:srgbClr val="E5004F"/>
            </a:solidFill>
            <a:ln w="57150">
              <a:solidFill>
                <a:srgbClr val="E5004F"/>
              </a:solidFill>
            </a:ln>
          </p:spPr>
          <p:txBody>
            <a:bodyPr wrap="square" tIns="432000" rtlCol="0" anchor="ctr">
              <a:noAutofit/>
            </a:bodyPr>
            <a:lstStyle/>
            <a:p>
              <a:pPr algn="ctr"/>
              <a:r>
                <a:rPr lang="ja-JP" altLang="en-US" sz="5400" b="1" dirty="0">
                  <a:solidFill>
                    <a:schemeClr val="bg1"/>
                  </a:solidFill>
                </a:rPr>
                <a:t>百科事典は</a:t>
              </a:r>
              <a:endParaRPr lang="en-US" altLang="ja-JP" sz="5400" b="1" dirty="0">
                <a:solidFill>
                  <a:schemeClr val="bg1"/>
                </a:solidFill>
              </a:endParaRPr>
            </a:p>
            <a:p>
              <a:pPr algn="ctr"/>
              <a:r>
                <a:rPr lang="ja-JP" altLang="en-US" sz="5400" b="1" u="sng" dirty="0">
                  <a:solidFill>
                    <a:schemeClr val="bg1"/>
                  </a:solidFill>
                </a:rPr>
                <a:t>たくさんの知らなかったこと</a:t>
              </a:r>
              <a:r>
                <a:rPr lang="ja-JP" altLang="en-US" sz="5400" b="1" dirty="0">
                  <a:solidFill>
                    <a:schemeClr val="bg1"/>
                  </a:solidFill>
                </a:rPr>
                <a:t>に</a:t>
              </a:r>
              <a:endParaRPr lang="en-US" altLang="ja-JP" sz="5400" b="1" dirty="0">
                <a:solidFill>
                  <a:schemeClr val="bg1"/>
                </a:solidFill>
              </a:endParaRPr>
            </a:p>
            <a:p>
              <a:pPr algn="ctr"/>
              <a:r>
                <a:rPr lang="ja-JP" altLang="en-US" sz="5400" b="1" dirty="0">
                  <a:solidFill>
                    <a:schemeClr val="bg1"/>
                  </a:solidFill>
                </a:rPr>
                <a:t>出会える本</a:t>
              </a:r>
              <a:endParaRPr lang="en-US" altLang="ja-JP" sz="54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D823FF76-132E-4ACB-A8B3-B574BA210242}"/>
                </a:ext>
              </a:extLst>
            </p:cNvPr>
            <p:cNvSpPr/>
            <p:nvPr/>
          </p:nvSpPr>
          <p:spPr bwMode="gray">
            <a:xfrm>
              <a:off x="4370766" y="3474030"/>
              <a:ext cx="132378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ct val="150000"/>
                </a:lnSpc>
              </a:pPr>
              <a:r>
                <a:rPr lang="ja-JP" altLang="en-US" sz="20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ひゃっ か　</a:t>
              </a:r>
              <a:endParaRPr lang="en-US" altLang="ja-JP" sz="2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D823FF76-132E-4ACB-A8B3-B574BA210242}"/>
                </a:ext>
              </a:extLst>
            </p:cNvPr>
            <p:cNvSpPr/>
            <p:nvPr/>
          </p:nvSpPr>
          <p:spPr bwMode="gray">
            <a:xfrm>
              <a:off x="5887403" y="3474030"/>
              <a:ext cx="1300798" cy="5155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ct val="150000"/>
                </a:lnSpc>
              </a:pPr>
              <a:r>
                <a:rPr lang="ja-JP" altLang="en-US" sz="20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じ　</a:t>
              </a:r>
              <a:r>
                <a:rPr lang="ja-JP" altLang="en-US" sz="2000" b="1" dirty="0" err="1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てん</a:t>
              </a:r>
              <a:endParaRPr lang="en-US" altLang="ja-JP" sz="2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838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7D057CF5-8DD8-4CDE-A3C1-55F353C571E5}"/>
              </a:ext>
            </a:extLst>
          </p:cNvPr>
          <p:cNvGrpSpPr/>
          <p:nvPr/>
        </p:nvGrpSpPr>
        <p:grpSpPr>
          <a:xfrm>
            <a:off x="7219995" y="593527"/>
            <a:ext cx="4180013" cy="5904953"/>
            <a:chOff x="7219995" y="593527"/>
            <a:chExt cx="4180013" cy="5904953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A4453FA8-55DB-4701-B0CB-E05F71041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19995" y="593527"/>
              <a:ext cx="4180013" cy="5904953"/>
            </a:xfrm>
            <a:prstGeom prst="rect">
              <a:avLst/>
            </a:prstGeom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04D3A9C3-A26A-484C-8241-542359EA58CD}"/>
                </a:ext>
              </a:extLst>
            </p:cNvPr>
            <p:cNvSpPr/>
            <p:nvPr/>
          </p:nvSpPr>
          <p:spPr>
            <a:xfrm>
              <a:off x="7907402" y="2756279"/>
              <a:ext cx="347515" cy="31608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531563" y="451263"/>
            <a:ext cx="5374432" cy="1306858"/>
          </a:xfrm>
          <a:prstGeom prst="roundRect">
            <a:avLst>
              <a:gd name="adj" fmla="val 23829"/>
            </a:avLst>
          </a:prstGeom>
          <a:solidFill>
            <a:schemeClr val="accent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tIns="396000" bIns="0" rtlCol="0" anchor="ctr">
            <a:noAutofit/>
          </a:bodyPr>
          <a:lstStyle/>
          <a:p>
            <a:pPr algn="ctr"/>
            <a:r>
              <a:rPr lang="ja-JP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国語辞典</a:t>
            </a:r>
            <a:endParaRPr kumimoji="1" lang="ja-JP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7544872-467B-45DF-96C1-ECBB1AE48F4E}"/>
              </a:ext>
            </a:extLst>
          </p:cNvPr>
          <p:cNvSpPr/>
          <p:nvPr/>
        </p:nvSpPr>
        <p:spPr>
          <a:xfrm>
            <a:off x="8913699" y="649381"/>
            <a:ext cx="506452" cy="1212889"/>
          </a:xfrm>
          <a:prstGeom prst="rect">
            <a:avLst/>
          </a:prstGeom>
          <a:solidFill>
            <a:srgbClr val="E5004F">
              <a:alpha val="32157"/>
            </a:srgbClr>
          </a:solidFill>
          <a:ln w="730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ッター プレースホルダー 2">
            <a:extLst>
              <a:ext uri="{FF2B5EF4-FFF2-40B4-BE49-F238E27FC236}">
                <a16:creationId xmlns:a16="http://schemas.microsoft.com/office/drawing/2014/main" id="{04550A83-1720-4397-B5F9-0A5EDB555995}"/>
              </a:ext>
            </a:extLst>
          </p:cNvPr>
          <p:cNvSpPr txBox="1">
            <a:spLocks/>
          </p:cNvSpPr>
          <p:nvPr/>
        </p:nvSpPr>
        <p:spPr>
          <a:xfrm>
            <a:off x="8254917" y="6620940"/>
            <a:ext cx="3676389" cy="50608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200" b="1" dirty="0"/>
              <a:t>光村教育図書</a:t>
            </a:r>
            <a:r>
              <a:rPr lang="en-US" altLang="ja-JP" sz="1200" b="1" dirty="0"/>
              <a:t>『</a:t>
            </a:r>
            <a:r>
              <a:rPr lang="ja-JP" altLang="en-US" sz="1200" b="1" dirty="0"/>
              <a:t>小学新国語辞典 改訂版</a:t>
            </a:r>
            <a:r>
              <a:rPr lang="en-US" altLang="ja-JP" sz="1200" b="1" dirty="0"/>
              <a:t>』</a:t>
            </a:r>
            <a:r>
              <a:rPr lang="ja-JP" altLang="en-US" sz="1200" b="1" dirty="0"/>
              <a:t>より引用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7544872-467B-45DF-96C1-ECBB1AE48F4E}"/>
              </a:ext>
            </a:extLst>
          </p:cNvPr>
          <p:cNvSpPr/>
          <p:nvPr/>
        </p:nvSpPr>
        <p:spPr>
          <a:xfrm>
            <a:off x="7828379" y="451263"/>
            <a:ext cx="1567292" cy="6047217"/>
          </a:xfrm>
          <a:prstGeom prst="rect">
            <a:avLst/>
          </a:prstGeom>
          <a:noFill/>
          <a:ln w="73025" cmpd="sng">
            <a:solidFill>
              <a:srgbClr val="E50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A3340CF-6B54-4369-894E-B844849AECBF}"/>
              </a:ext>
            </a:extLst>
          </p:cNvPr>
          <p:cNvSpPr/>
          <p:nvPr/>
        </p:nvSpPr>
        <p:spPr>
          <a:xfrm>
            <a:off x="10875961" y="649382"/>
            <a:ext cx="506452" cy="1597108"/>
          </a:xfrm>
          <a:prstGeom prst="rect">
            <a:avLst/>
          </a:prstGeom>
          <a:solidFill>
            <a:srgbClr val="E5004F">
              <a:alpha val="32157"/>
            </a:srgbClr>
          </a:solidFill>
          <a:ln w="730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23C0120-BFFB-4816-9A7D-9F298729A966}"/>
              </a:ext>
            </a:extLst>
          </p:cNvPr>
          <p:cNvSpPr/>
          <p:nvPr/>
        </p:nvSpPr>
        <p:spPr>
          <a:xfrm>
            <a:off x="7299199" y="649381"/>
            <a:ext cx="506452" cy="1306858"/>
          </a:xfrm>
          <a:prstGeom prst="rect">
            <a:avLst/>
          </a:prstGeom>
          <a:solidFill>
            <a:srgbClr val="E5004F">
              <a:alpha val="32157"/>
            </a:srgbClr>
          </a:solidFill>
          <a:ln w="730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BF1AB0D-9593-49A6-B2FA-E510602252FB}"/>
              </a:ext>
            </a:extLst>
          </p:cNvPr>
          <p:cNvSpPr/>
          <p:nvPr/>
        </p:nvSpPr>
        <p:spPr bwMode="gray">
          <a:xfrm>
            <a:off x="1632423" y="529479"/>
            <a:ext cx="36456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こく     ご  　じ     てん</a:t>
            </a:r>
          </a:p>
        </p:txBody>
      </p:sp>
      <p:grpSp>
        <p:nvGrpSpPr>
          <p:cNvPr id="9" name="グループ化 8"/>
          <p:cNvGrpSpPr/>
          <p:nvPr/>
        </p:nvGrpSpPr>
        <p:grpSpPr bwMode="gray">
          <a:xfrm>
            <a:off x="1432430" y="1987720"/>
            <a:ext cx="4815970" cy="2554864"/>
            <a:chOff x="1432430" y="1987720"/>
            <a:chExt cx="4815970" cy="2554864"/>
          </a:xfrm>
        </p:grpSpPr>
        <p:sp>
          <p:nvSpPr>
            <p:cNvPr id="21" name="円形吹き出し 20"/>
            <p:cNvSpPr/>
            <p:nvPr/>
          </p:nvSpPr>
          <p:spPr bwMode="gray">
            <a:xfrm>
              <a:off x="1432430" y="1987720"/>
              <a:ext cx="4815970" cy="2554864"/>
            </a:xfrm>
            <a:prstGeom prst="wedgeEllipseCallout">
              <a:avLst>
                <a:gd name="adj1" fmla="val 73734"/>
                <a:gd name="adj2" fmla="val -70720"/>
              </a:avLst>
            </a:prstGeom>
            <a:solidFill>
              <a:schemeClr val="accent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>
                <a:lnSpc>
                  <a:spcPts val="5500"/>
                </a:lnSpc>
              </a:pPr>
              <a:r>
                <a:rPr lang="ja-JP" altLang="en-US" sz="40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見出し語は</a:t>
              </a:r>
              <a:endParaRPr lang="en-US" altLang="ja-JP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>
                <a:lnSpc>
                  <a:spcPts val="5500"/>
                </a:lnSpc>
              </a:pPr>
              <a:r>
                <a:rPr lang="ja-JP" altLang="en-US" sz="40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五十音順に</a:t>
              </a:r>
              <a:endParaRPr lang="en-US" altLang="ja-JP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>
                <a:lnSpc>
                  <a:spcPts val="5500"/>
                </a:lnSpc>
              </a:pPr>
              <a:r>
                <a:rPr lang="ja-JP" altLang="en-US" sz="40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ならんでいる</a:t>
              </a:r>
              <a:endParaRPr lang="en-US" altLang="ja-JP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4B179D0E-91D5-48AB-9EC7-144A8539E220}"/>
                </a:ext>
              </a:extLst>
            </p:cNvPr>
            <p:cNvSpPr/>
            <p:nvPr/>
          </p:nvSpPr>
          <p:spPr bwMode="gray">
            <a:xfrm>
              <a:off x="3968591" y="2756279"/>
              <a:ext cx="80021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6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じゅん</a:t>
              </a:r>
            </a:p>
          </p:txBody>
        </p:sp>
      </p:grp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EFD11B8-7701-4A2D-AB19-CA3E80C9D264}"/>
              </a:ext>
            </a:extLst>
          </p:cNvPr>
          <p:cNvSpPr/>
          <p:nvPr/>
        </p:nvSpPr>
        <p:spPr>
          <a:xfrm>
            <a:off x="2173248" y="3943928"/>
            <a:ext cx="2709691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b="1" dirty="0">
                <a:solidFill>
                  <a:schemeClr val="accent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</a:t>
            </a:r>
            <a:endParaRPr lang="en-US" altLang="ja-JP" b="1" dirty="0">
              <a:solidFill>
                <a:schemeClr val="accent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386832" y="4739130"/>
            <a:ext cx="6955750" cy="1800493"/>
            <a:chOff x="386832" y="4739130"/>
            <a:chExt cx="6955750" cy="1800493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4B179D0E-91D5-48AB-9EC7-144A8539E220}"/>
                </a:ext>
              </a:extLst>
            </p:cNvPr>
            <p:cNvSpPr/>
            <p:nvPr/>
          </p:nvSpPr>
          <p:spPr>
            <a:xfrm>
              <a:off x="3028950" y="4739130"/>
              <a:ext cx="107442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ja-JP" altLang="en-US" sz="1600" b="1" dirty="0">
                  <a:solidFill>
                    <a:srgbClr val="E5004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いみ</a:t>
              </a: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386832" y="4908407"/>
              <a:ext cx="6955750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kumimoji="1" lang="ja-JP" altLang="en-US" sz="4800" b="1" u="sng" dirty="0">
                  <a:solidFill>
                    <a:srgbClr val="E5004F"/>
                  </a:solidFill>
                  <a:latin typeface="+mn-ea"/>
                </a:rPr>
                <a:t>ことばの意味やつかい方</a:t>
              </a:r>
              <a:endParaRPr kumimoji="1" lang="en-US" altLang="ja-JP" sz="4800" b="1" u="sng" dirty="0">
                <a:solidFill>
                  <a:srgbClr val="E5004F"/>
                </a:solidFill>
                <a:latin typeface="+mn-ea"/>
              </a:endParaRPr>
            </a:p>
            <a:p>
              <a:pPr algn="ctr">
                <a:lnSpc>
                  <a:spcPts val="6000"/>
                </a:lnSpc>
              </a:pPr>
              <a:r>
                <a:rPr lang="ja-JP" altLang="en-US" sz="4800" b="1" dirty="0">
                  <a:latin typeface="+mn-ea"/>
                </a:rPr>
                <a:t>がわかる</a:t>
              </a:r>
              <a:endParaRPr kumimoji="1" lang="ja-JP" altLang="en-US" sz="4800" b="1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296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コンテンツ プレースホルダー 10" descr="文房具 が含まれている画像&#10;&#10;自動的に生成された説明">
            <a:extLst>
              <a:ext uri="{FF2B5EF4-FFF2-40B4-BE49-F238E27FC236}">
                <a16:creationId xmlns:a16="http://schemas.microsoft.com/office/drawing/2014/main" id="{0BB32BD7-FA2E-4D71-A72F-6E84EF9FE0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5935096" y="1624905"/>
            <a:ext cx="5674874" cy="4408067"/>
          </a:xfrm>
          <a:prstGeom prst="rect">
            <a:avLst/>
          </a:prstGeom>
        </p:spPr>
      </p:pic>
      <p:sp>
        <p:nvSpPr>
          <p:cNvPr id="23" name="円形吹き出し 22"/>
          <p:cNvSpPr/>
          <p:nvPr/>
        </p:nvSpPr>
        <p:spPr>
          <a:xfrm>
            <a:off x="384848" y="1943099"/>
            <a:ext cx="5550248" cy="2308324"/>
          </a:xfrm>
          <a:prstGeom prst="wedgeEllipseCallout">
            <a:avLst>
              <a:gd name="adj1" fmla="val 48833"/>
              <a:gd name="adj2" fmla="val -38308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216000" rtlCol="0" anchor="ctr"/>
          <a:lstStyle/>
          <a:p>
            <a:pPr algn="ctr">
              <a:lnSpc>
                <a:spcPts val="6000"/>
              </a:lnSpc>
            </a:pPr>
            <a:r>
              <a:rPr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『</a:t>
            </a:r>
            <a:r>
              <a:rPr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ポプラディア</a:t>
            </a:r>
            <a:r>
              <a:rPr lang="en-US" altLang="ja-JP" sz="4400" b="1" spc="-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』</a:t>
            </a:r>
            <a:r>
              <a:rPr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</a:t>
            </a:r>
            <a:endParaRPr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lnSpc>
                <a:spcPts val="6000"/>
              </a:lnSpc>
            </a:pPr>
            <a:r>
              <a:rPr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五十音順</a:t>
            </a:r>
            <a:endParaRPr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フッター プレースホルダー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 txBox="1">
            <a:spLocks/>
          </p:cNvSpPr>
          <p:nvPr/>
        </p:nvSpPr>
        <p:spPr>
          <a:xfrm>
            <a:off x="8101234" y="6032972"/>
            <a:ext cx="3508736" cy="284480"/>
          </a:xfrm>
          <a:prstGeom prst="rect">
            <a:avLst/>
          </a:prstGeom>
        </p:spPr>
        <p:txBody>
          <a:bodyPr rtlCol="0" anchor="ctr">
            <a:norm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US" altLang="ja-JP" sz="1200" b="1" dirty="0"/>
              <a:t>『</a:t>
            </a:r>
            <a:r>
              <a:rPr lang="ja-JP" altLang="en-US" sz="1200" b="1" dirty="0"/>
              <a:t>総合百科事典 ポプラディア 新訂版</a:t>
            </a:r>
            <a:r>
              <a:rPr lang="en-US" altLang="ja-JP" sz="1200" b="1" dirty="0"/>
              <a:t>』</a:t>
            </a:r>
            <a:endParaRPr lang="ja-JP" altLang="en-US" sz="1200" b="1" dirty="0"/>
          </a:p>
        </p:txBody>
      </p:sp>
      <p:sp>
        <p:nvSpPr>
          <p:cNvPr id="11" name="円形吹き出し 6">
            <a:extLst>
              <a:ext uri="{FF2B5EF4-FFF2-40B4-BE49-F238E27FC236}">
                <a16:creationId xmlns:a16="http://schemas.microsoft.com/office/drawing/2014/main" id="{0E0911F7-204C-4D09-9FEA-76CAB7038598}"/>
              </a:ext>
            </a:extLst>
          </p:cNvPr>
          <p:cNvSpPr/>
          <p:nvPr/>
        </p:nvSpPr>
        <p:spPr>
          <a:xfrm>
            <a:off x="1780935" y="4678489"/>
            <a:ext cx="3583044" cy="1638963"/>
          </a:xfrm>
          <a:prstGeom prst="wedgeEllipseCallout">
            <a:avLst>
              <a:gd name="adj1" fmla="val 57648"/>
              <a:gd name="adj2" fmla="val -91465"/>
            </a:avLst>
          </a:prstGeom>
          <a:solidFill>
            <a:schemeClr val="accent1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二文字目も</a:t>
            </a:r>
            <a:endParaRPr lang="en-US" altLang="ja-JP" sz="3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三文字目も！</a:t>
            </a:r>
            <a:endParaRPr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31563" y="451264"/>
            <a:ext cx="5403533" cy="1306858"/>
          </a:xfrm>
          <a:prstGeom prst="roundRect">
            <a:avLst>
              <a:gd name="adj" fmla="val 23829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tIns="360000" bIns="0" rtlCol="0" anchor="ctr">
            <a:noAutofit/>
          </a:bodyPr>
          <a:lstStyle/>
          <a:p>
            <a:pPr algn="ctr"/>
            <a:r>
              <a:rPr lang="ja-JP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百科事典</a:t>
            </a:r>
            <a:endParaRPr kumimoji="1" lang="ja-JP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72F6D3F-5994-406E-BA4D-074F5A66D1FC}"/>
              </a:ext>
            </a:extLst>
          </p:cNvPr>
          <p:cNvSpPr txBox="1"/>
          <p:nvPr/>
        </p:nvSpPr>
        <p:spPr bwMode="gray">
          <a:xfrm>
            <a:off x="1602084" y="507704"/>
            <a:ext cx="3705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ひ</a:t>
            </a:r>
            <a:r>
              <a:rPr kumimoji="1" lang="ja-JP" alt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ゃっ</a:t>
            </a:r>
            <a:r>
              <a:rPr kumimoji="1" lang="ja-JP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    か     じ     てん</a:t>
            </a:r>
          </a:p>
        </p:txBody>
      </p:sp>
      <p:sp>
        <p:nvSpPr>
          <p:cNvPr id="6" name="正方形/長方形 5"/>
          <p:cNvSpPr/>
          <p:nvPr/>
        </p:nvSpPr>
        <p:spPr bwMode="gray">
          <a:xfrm>
            <a:off x="3572457" y="3001612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じゅん</a:t>
            </a:r>
          </a:p>
        </p:txBody>
      </p:sp>
    </p:spTree>
    <p:extLst>
      <p:ext uri="{BB962C8B-B14F-4D97-AF65-F5344CB8AC3E}">
        <p14:creationId xmlns:p14="http://schemas.microsoft.com/office/powerpoint/2010/main" val="1906572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7C169E3-80CD-44F0-ACBB-EF2A3DAA338E}"/>
              </a:ext>
            </a:extLst>
          </p:cNvPr>
          <p:cNvSpPr txBox="1"/>
          <p:nvPr/>
        </p:nvSpPr>
        <p:spPr>
          <a:xfrm>
            <a:off x="478971" y="1108885"/>
            <a:ext cx="5190579" cy="5418773"/>
          </a:xfrm>
          <a:prstGeom prst="roundRect">
            <a:avLst>
              <a:gd name="adj" fmla="val 7535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tIns="252000" bIns="396000" rtlCol="0" anchor="b" anchorCtr="0">
            <a:noAutofit/>
          </a:bodyPr>
          <a:lstStyle/>
          <a:p>
            <a:pPr algn="ctr">
              <a:spcBef>
                <a:spcPts val="600"/>
              </a:spcBef>
            </a:pPr>
            <a:endParaRPr lang="en-US" altLang="ja-JP" sz="4800" b="1" u="sng" dirty="0">
              <a:solidFill>
                <a:schemeClr val="accent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spcBef>
                <a:spcPts val="600"/>
              </a:spcBef>
            </a:pPr>
            <a:endParaRPr lang="en-US" altLang="ja-JP" sz="4800" b="1" u="sng" dirty="0">
              <a:solidFill>
                <a:schemeClr val="accent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spcBef>
                <a:spcPts val="600"/>
              </a:spcBef>
            </a:pPr>
            <a:endParaRPr lang="en-US" altLang="ja-JP" sz="4800" b="1" u="sng" dirty="0">
              <a:solidFill>
                <a:schemeClr val="accent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81FBD42-E82B-4161-AF61-C1423624EB28}"/>
              </a:ext>
            </a:extLst>
          </p:cNvPr>
          <p:cNvGrpSpPr/>
          <p:nvPr/>
        </p:nvGrpSpPr>
        <p:grpSpPr>
          <a:xfrm>
            <a:off x="1608216" y="1640778"/>
            <a:ext cx="2960117" cy="4536438"/>
            <a:chOff x="7219995" y="593527"/>
            <a:chExt cx="4180013" cy="5904953"/>
          </a:xfrm>
        </p:grpSpPr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D7021646-7C9F-45A3-82F8-51E9792E2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19995" y="593527"/>
              <a:ext cx="4180013" cy="5904953"/>
            </a:xfrm>
            <a:prstGeom prst="rect">
              <a:avLst/>
            </a:prstGeom>
          </p:spPr>
        </p:pic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265A8B15-1997-4056-94B2-FB74115D4524}"/>
                </a:ext>
              </a:extLst>
            </p:cNvPr>
            <p:cNvSpPr/>
            <p:nvPr/>
          </p:nvSpPr>
          <p:spPr>
            <a:xfrm>
              <a:off x="7907402" y="2756279"/>
              <a:ext cx="347515" cy="31608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E6A39CA-3CDC-468D-B28A-B64BE885EFAB}"/>
              </a:ext>
            </a:extLst>
          </p:cNvPr>
          <p:cNvSpPr/>
          <p:nvPr/>
        </p:nvSpPr>
        <p:spPr>
          <a:xfrm>
            <a:off x="2083151" y="1640778"/>
            <a:ext cx="1038424" cy="4536438"/>
          </a:xfrm>
          <a:prstGeom prst="rect">
            <a:avLst/>
          </a:prstGeom>
          <a:noFill/>
          <a:ln w="73025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7C169E3-80CD-44F0-ACBB-EF2A3DAA338E}"/>
              </a:ext>
            </a:extLst>
          </p:cNvPr>
          <p:cNvSpPr txBox="1"/>
          <p:nvPr/>
        </p:nvSpPr>
        <p:spPr>
          <a:xfrm>
            <a:off x="6142516" y="1108884"/>
            <a:ext cx="5630383" cy="5418773"/>
          </a:xfrm>
          <a:prstGeom prst="roundRect">
            <a:avLst>
              <a:gd name="adj" fmla="val 6394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tIns="0" bIns="0" rtlCol="0" anchor="ctr">
            <a:noAutofit/>
          </a:bodyPr>
          <a:lstStyle/>
          <a:p>
            <a:pPr algn="ctr">
              <a:spcBef>
                <a:spcPts val="600"/>
              </a:spcBef>
            </a:pPr>
            <a:endParaRPr lang="en-US" altLang="ja-JP" sz="2400" b="1" u="sng" dirty="0">
              <a:solidFill>
                <a:schemeClr val="accent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7C169E3-80CD-44F0-ACBB-EF2A3DAA338E}"/>
              </a:ext>
            </a:extLst>
          </p:cNvPr>
          <p:cNvSpPr txBox="1"/>
          <p:nvPr/>
        </p:nvSpPr>
        <p:spPr>
          <a:xfrm>
            <a:off x="7257279" y="344854"/>
            <a:ext cx="3400084" cy="1088867"/>
          </a:xfrm>
          <a:prstGeom prst="roundRect">
            <a:avLst>
              <a:gd name="adj" fmla="val 10891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360000" rtlCol="0" anchor="ctr">
            <a:noAutofit/>
          </a:bodyPr>
          <a:lstStyle>
            <a:defPPr>
              <a:defRPr lang="ja-JP"/>
            </a:defPPr>
            <a:lvl1pPr algn="ctr">
              <a:defRPr sz="4800" b="1">
                <a:solidFill>
                  <a:schemeClr val="bg1"/>
                </a:solidFill>
                <a:latin typeface="Meiryo UI" panose="020B0604030504040204" pitchFamily="50" charset="-128"/>
              </a:defRPr>
            </a:lvl1pPr>
          </a:lstStyle>
          <a:p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百科</a:t>
            </a:r>
            <a:r>
              <a:rPr lang="ja-JP" alt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事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典 </a:t>
            </a:r>
            <a:endParaRPr lang="en-US" altLang="ja-JP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7C169E3-80CD-44F0-ACBB-EF2A3DAA338E}"/>
              </a:ext>
            </a:extLst>
          </p:cNvPr>
          <p:cNvSpPr txBox="1"/>
          <p:nvPr/>
        </p:nvSpPr>
        <p:spPr>
          <a:xfrm>
            <a:off x="1423525" y="367121"/>
            <a:ext cx="3400084" cy="1091431"/>
          </a:xfrm>
          <a:prstGeom prst="roundRect">
            <a:avLst>
              <a:gd name="adj" fmla="val 15007"/>
            </a:avLst>
          </a:prstGeom>
          <a:solidFill>
            <a:schemeClr val="accent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360000" rtlCol="0" anchor="ctr">
            <a:noAutofit/>
          </a:bodyPr>
          <a:lstStyle/>
          <a:p>
            <a:pPr algn="ctr"/>
            <a:r>
              <a:rPr lang="ja-JP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</a:rPr>
              <a:t>国語</a:t>
            </a:r>
            <a:r>
              <a:rPr lang="ja-JP" alt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</a:rPr>
              <a:t>辞</a:t>
            </a:r>
            <a:r>
              <a:rPr lang="ja-JP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</a:rPr>
              <a:t>典 </a:t>
            </a:r>
            <a:endParaRPr lang="en-US" altLang="ja-JP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3AC7B0A-CB65-4B65-B830-277846BD5359}"/>
              </a:ext>
            </a:extLst>
          </p:cNvPr>
          <p:cNvSpPr/>
          <p:nvPr/>
        </p:nvSpPr>
        <p:spPr bwMode="gray">
          <a:xfrm>
            <a:off x="7601030" y="409909"/>
            <a:ext cx="26629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ひゃっ か</a:t>
            </a:r>
            <a:r>
              <a:rPr lang="ja-JP" alt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　 じ</a:t>
            </a:r>
            <a:r>
              <a:rPr lang="ja-JP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　てん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6A912D0-24DC-48B6-A9FA-5E52E356DF8E}"/>
              </a:ext>
            </a:extLst>
          </p:cNvPr>
          <p:cNvSpPr/>
          <p:nvPr/>
        </p:nvSpPr>
        <p:spPr bwMode="gray">
          <a:xfrm>
            <a:off x="1899419" y="409909"/>
            <a:ext cx="24881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こく   ご    </a:t>
            </a:r>
            <a:r>
              <a:rPr lang="ja-JP" alt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じ  </a:t>
            </a:r>
            <a:r>
              <a:rPr lang="ja-JP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てん</a:t>
            </a:r>
            <a:endParaRPr lang="ja-JP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B71657E0-A8E0-499F-BD5C-43DD1738B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155" y="2284360"/>
            <a:ext cx="5133311" cy="3017238"/>
          </a:xfrm>
          <a:prstGeom prst="rect">
            <a:avLst/>
          </a:prstGeom>
        </p:spPr>
      </p:pic>
      <p:sp>
        <p:nvSpPr>
          <p:cNvPr id="27" name="円形吹き出し 22">
            <a:extLst>
              <a:ext uri="{FF2B5EF4-FFF2-40B4-BE49-F238E27FC236}">
                <a16:creationId xmlns:a16="http://schemas.microsoft.com/office/drawing/2014/main" id="{881B74D4-3982-4BFD-A61F-D0DCAD992D47}"/>
              </a:ext>
            </a:extLst>
          </p:cNvPr>
          <p:cNvSpPr/>
          <p:nvPr/>
        </p:nvSpPr>
        <p:spPr>
          <a:xfrm>
            <a:off x="7623862" y="1588432"/>
            <a:ext cx="1391111" cy="1088866"/>
          </a:xfrm>
          <a:prstGeom prst="wedgeEllipseCallout">
            <a:avLst>
              <a:gd name="adj1" fmla="val 48288"/>
              <a:gd name="adj2" fmla="val -71640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lvl="0" algn="ctr"/>
            <a:r>
              <a:rPr lang="ja-JP" altLang="en-US" sz="3200" b="1" dirty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</a:t>
            </a:r>
            <a:endParaRPr lang="en-US" altLang="ja-JP" sz="3200" b="1" dirty="0">
              <a:solidFill>
                <a:srgbClr val="FFFFFF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円形吹き出し 22">
            <a:extLst>
              <a:ext uri="{FF2B5EF4-FFF2-40B4-BE49-F238E27FC236}">
                <a16:creationId xmlns:a16="http://schemas.microsoft.com/office/drawing/2014/main" id="{26CF2FA0-EBAB-4219-B853-04F382C8E19F}"/>
              </a:ext>
            </a:extLst>
          </p:cNvPr>
          <p:cNvSpPr/>
          <p:nvPr/>
        </p:nvSpPr>
        <p:spPr>
          <a:xfrm>
            <a:off x="3715232" y="1524239"/>
            <a:ext cx="1555670" cy="1088866"/>
          </a:xfrm>
          <a:prstGeom prst="wedgeEllipseCallout">
            <a:avLst>
              <a:gd name="adj1" fmla="val -52443"/>
              <a:gd name="adj2" fmla="val -67278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lvl="0" algn="ctr"/>
            <a:r>
              <a:rPr lang="ja-JP" altLang="en-US" sz="3200" b="1" dirty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ことば</a:t>
            </a:r>
            <a:endParaRPr lang="en-US" altLang="ja-JP" sz="3200" b="1" dirty="0">
              <a:solidFill>
                <a:srgbClr val="FFFFFF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フッター プレースホルダー 2">
            <a:extLst>
              <a:ext uri="{FF2B5EF4-FFF2-40B4-BE49-F238E27FC236}">
                <a16:creationId xmlns:a16="http://schemas.microsoft.com/office/drawing/2014/main" id="{04550A83-1720-4397-B5F9-0A5EDB555995}"/>
              </a:ext>
            </a:extLst>
          </p:cNvPr>
          <p:cNvSpPr txBox="1">
            <a:spLocks/>
          </p:cNvSpPr>
          <p:nvPr/>
        </p:nvSpPr>
        <p:spPr>
          <a:xfrm>
            <a:off x="1423525" y="6274618"/>
            <a:ext cx="3676389" cy="50608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00" b="1" dirty="0"/>
              <a:t>光村教育図書</a:t>
            </a:r>
            <a:r>
              <a:rPr lang="en-US" altLang="ja-JP" sz="1100" b="1" dirty="0"/>
              <a:t>『</a:t>
            </a:r>
            <a:r>
              <a:rPr lang="ja-JP" altLang="en-US" sz="1100" b="1" dirty="0"/>
              <a:t>小学新国語辞典改訂版</a:t>
            </a:r>
            <a:r>
              <a:rPr lang="en-US" altLang="ja-JP" sz="1100" b="1" dirty="0"/>
              <a:t>』</a:t>
            </a:r>
            <a:r>
              <a:rPr lang="ja-JP" altLang="en-US" sz="1100" b="1" dirty="0"/>
              <a:t>より引用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48400F6-4A76-4A60-8CBF-A56EE62EC071}"/>
              </a:ext>
            </a:extLst>
          </p:cNvPr>
          <p:cNvSpPr/>
          <p:nvPr/>
        </p:nvSpPr>
        <p:spPr>
          <a:xfrm>
            <a:off x="9107716" y="5055377"/>
            <a:ext cx="23647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altLang="ja-JP" sz="1000" b="1" dirty="0"/>
              <a:t>『</a:t>
            </a:r>
            <a:r>
              <a:rPr lang="ja-JP" altLang="en-US" sz="1000" b="1" dirty="0"/>
              <a:t>総合百科事典ポプラディア新訂版</a:t>
            </a:r>
            <a:r>
              <a:rPr lang="en-US" altLang="ja-JP" sz="1000" b="1" dirty="0"/>
              <a:t>』</a:t>
            </a:r>
            <a:endParaRPr lang="ja-JP" altLang="en-US" sz="1000" b="1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6659041" y="5301598"/>
            <a:ext cx="4493538" cy="1153381"/>
            <a:chOff x="6659041" y="5301598"/>
            <a:chExt cx="4493538" cy="1153381"/>
          </a:xfrm>
        </p:grpSpPr>
        <p:sp>
          <p:nvSpPr>
            <p:cNvPr id="26" name="テキスト ボックス 25"/>
            <p:cNvSpPr txBox="1"/>
            <p:nvPr/>
          </p:nvSpPr>
          <p:spPr>
            <a:xfrm>
              <a:off x="6659041" y="5301598"/>
              <a:ext cx="4493538" cy="1153381"/>
            </a:xfrm>
            <a:prstGeom prst="roundRect">
              <a:avLst>
                <a:gd name="adj" fmla="val 16509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324000" rIns="252000" rtlCol="0" anchor="ctr" anchorCtr="0">
              <a:noAutofit/>
            </a:bodyPr>
            <a:lstStyle>
              <a:defPPr>
                <a:defRPr lang="ja-JP"/>
              </a:defPPr>
              <a:lvl1pPr algn="ctr">
                <a:lnSpc>
                  <a:spcPts val="6000"/>
                </a:lnSpc>
                <a:defRPr sz="4800" b="1">
                  <a:solidFill>
                    <a:srgbClr val="E5004F"/>
                  </a:solidFill>
                  <a:latin typeface="+mn-ea"/>
                </a:defRPr>
              </a:lvl1pPr>
            </a:lstStyle>
            <a:p>
              <a:r>
                <a:rPr lang="ja-JP" altLang="en-US" dirty="0"/>
                <a:t>「こと</a:t>
              </a:r>
              <a:r>
                <a:rPr lang="ja-JP" altLang="en-US" spc="-2000" dirty="0"/>
                <a:t>」</a:t>
              </a:r>
              <a:r>
                <a:rPr lang="ja-JP" altLang="en-US" dirty="0"/>
                <a:t>の説明</a:t>
              </a:r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36A912D0-24DC-48B6-A9FA-5E52E356DF8E}"/>
                </a:ext>
              </a:extLst>
            </p:cNvPr>
            <p:cNvSpPr/>
            <p:nvPr/>
          </p:nvSpPr>
          <p:spPr>
            <a:xfrm>
              <a:off x="9531642" y="5347764"/>
              <a:ext cx="12955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ja-JP" altLang="en-US" sz="2000" b="1" dirty="0">
                  <a:solidFill>
                    <a:srgbClr val="E5004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せつ めい</a:t>
              </a:r>
            </a:p>
          </p:txBody>
        </p:sp>
      </p:grpSp>
      <p:grpSp>
        <p:nvGrpSpPr>
          <p:cNvPr id="7" name="グループ化 6"/>
          <p:cNvGrpSpPr/>
          <p:nvPr/>
        </p:nvGrpSpPr>
        <p:grpSpPr bwMode="gray">
          <a:xfrm>
            <a:off x="2610242" y="3450141"/>
            <a:ext cx="6594029" cy="1605236"/>
            <a:chOff x="2610242" y="3028460"/>
            <a:chExt cx="6594029" cy="1605236"/>
          </a:xfrm>
        </p:grpSpPr>
        <p:sp>
          <p:nvSpPr>
            <p:cNvPr id="28" name="テキスト ボックス 27"/>
            <p:cNvSpPr txBox="1"/>
            <p:nvPr/>
          </p:nvSpPr>
          <p:spPr bwMode="gray">
            <a:xfrm>
              <a:off x="2610242" y="3028460"/>
              <a:ext cx="6594029" cy="1605236"/>
            </a:xfrm>
            <a:prstGeom prst="roundRect">
              <a:avLst>
                <a:gd name="adj" fmla="val 27702"/>
              </a:avLst>
            </a:prstGeom>
            <a:solidFill>
              <a:srgbClr val="E5004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576000" rIns="0" rtlCol="0" anchor="ctr" anchorCtr="0">
              <a:noAutofit/>
            </a:bodyPr>
            <a:lstStyle/>
            <a:p>
              <a:pPr algn="ctr">
                <a:lnSpc>
                  <a:spcPts val="6000"/>
                </a:lnSpc>
              </a:pPr>
              <a:r>
                <a:rPr kumimoji="1" lang="ja-JP" altLang="en-US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役割</a:t>
              </a:r>
              <a:r>
                <a:rPr lang="ja-JP" altLang="en-US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がちがう</a:t>
              </a:r>
              <a:endParaRPr kumimoji="1" lang="ja-JP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36A912D0-24DC-48B6-A9FA-5E52E356DF8E}"/>
                </a:ext>
              </a:extLst>
            </p:cNvPr>
            <p:cNvSpPr/>
            <p:nvPr/>
          </p:nvSpPr>
          <p:spPr bwMode="gray">
            <a:xfrm>
              <a:off x="3451564" y="3147294"/>
              <a:ext cx="160140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ja-JP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やくわり</a:t>
              </a:r>
              <a:endPara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776177" y="5354243"/>
            <a:ext cx="4704993" cy="1100737"/>
            <a:chOff x="776177" y="5354243"/>
            <a:chExt cx="4704993" cy="1100737"/>
          </a:xfrm>
        </p:grpSpPr>
        <p:sp>
          <p:nvSpPr>
            <p:cNvPr id="25" name="テキスト ボックス 24"/>
            <p:cNvSpPr txBox="1"/>
            <p:nvPr/>
          </p:nvSpPr>
          <p:spPr>
            <a:xfrm>
              <a:off x="776177" y="5354243"/>
              <a:ext cx="4704993" cy="1100737"/>
            </a:xfrm>
            <a:prstGeom prst="roundRect">
              <a:avLst>
                <a:gd name="adj" fmla="val 14179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324000" rIns="252000" rtlCol="0" anchor="ctr" anchorCtr="0">
              <a:noAutofit/>
            </a:bodyPr>
            <a:lstStyle/>
            <a:p>
              <a:pPr algn="ctr">
                <a:lnSpc>
                  <a:spcPts val="6000"/>
                </a:lnSpc>
              </a:pPr>
              <a:r>
                <a:rPr kumimoji="1" lang="ja-JP" altLang="en-US" sz="4800" b="1" dirty="0">
                  <a:solidFill>
                    <a:srgbClr val="E5004F"/>
                  </a:solidFill>
                  <a:latin typeface="+mn-ea"/>
                </a:rPr>
                <a:t>「ことば</a:t>
              </a:r>
              <a:r>
                <a:rPr kumimoji="1" lang="ja-JP" altLang="en-US" sz="4800" b="1" spc="-2000" dirty="0">
                  <a:solidFill>
                    <a:srgbClr val="E5004F"/>
                  </a:solidFill>
                  <a:latin typeface="+mn-ea"/>
                </a:rPr>
                <a:t>」</a:t>
              </a:r>
              <a:r>
                <a:rPr kumimoji="1" lang="ja-JP" altLang="en-US" sz="4800" b="1" dirty="0">
                  <a:solidFill>
                    <a:srgbClr val="E5004F"/>
                  </a:solidFill>
                  <a:latin typeface="+mn-ea"/>
                </a:rPr>
                <a:t>の意味</a:t>
              </a:r>
              <a:endParaRPr kumimoji="1" lang="ja-JP" altLang="en-US" sz="4800" b="1" dirty="0">
                <a:latin typeface="+mn-ea"/>
              </a:endParaRPr>
            </a:p>
          </p:txBody>
        </p:sp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36A912D0-24DC-48B6-A9FA-5E52E356DF8E}"/>
                </a:ext>
              </a:extLst>
            </p:cNvPr>
            <p:cNvSpPr/>
            <p:nvPr/>
          </p:nvSpPr>
          <p:spPr>
            <a:xfrm>
              <a:off x="4183673" y="5391407"/>
              <a:ext cx="103906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ja-JP" altLang="en-US" sz="2000" b="1" dirty="0">
                  <a:solidFill>
                    <a:srgbClr val="E5004F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　 み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038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845119" y="1963850"/>
            <a:ext cx="110130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百科事典をつかって、</a:t>
            </a:r>
            <a:endParaRPr lang="en-US" altLang="ja-JP" sz="6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6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を調べよう！</a:t>
            </a:r>
            <a:endParaRPr lang="en-US" altLang="ja-JP" sz="6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 rot="792345">
            <a:off x="3032588" y="2863789"/>
            <a:ext cx="1606839" cy="301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38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lang="en-US" altLang="ja-JP" sz="13800" b="1" dirty="0">
              <a:solidFill>
                <a:schemeClr val="accent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729483" y="3341091"/>
            <a:ext cx="2215848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0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ハテナ</a:t>
            </a:r>
            <a:endParaRPr lang="en-US" altLang="ja-JP" sz="2000" b="1" dirty="0">
              <a:solidFill>
                <a:schemeClr val="accent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45AC549-51D5-4BA8-9C07-D2F18CA985B2}"/>
              </a:ext>
            </a:extLst>
          </p:cNvPr>
          <p:cNvSpPr/>
          <p:nvPr/>
        </p:nvSpPr>
        <p:spPr>
          <a:xfrm>
            <a:off x="2018778" y="1963850"/>
            <a:ext cx="36813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ひゃっ か    じ  てん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658133B-BADD-4122-BB82-FBAC4849DD38}"/>
              </a:ext>
            </a:extLst>
          </p:cNvPr>
          <p:cNvSpPr/>
          <p:nvPr/>
        </p:nvSpPr>
        <p:spPr>
          <a:xfrm>
            <a:off x="5511525" y="3472190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しら</a:t>
            </a:r>
          </a:p>
        </p:txBody>
      </p:sp>
    </p:spTree>
    <p:extLst>
      <p:ext uri="{BB962C8B-B14F-4D97-AF65-F5344CB8AC3E}">
        <p14:creationId xmlns:p14="http://schemas.microsoft.com/office/powerpoint/2010/main" val="554699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2016351" y="2124072"/>
            <a:ext cx="5826387" cy="2432889"/>
          </a:xfrm>
          <a:prstGeom prst="rect">
            <a:avLst/>
          </a:prstGeom>
          <a:solidFill>
            <a:srgbClr val="EAFFE5"/>
          </a:solidFill>
        </p:spPr>
        <p:txBody>
          <a:bodyPr wrap="square" lIns="216000" anchor="ctr">
            <a:noAutofit/>
          </a:bodyPr>
          <a:lstStyle/>
          <a:p>
            <a:pPr>
              <a:spcBef>
                <a:spcPts val="300"/>
              </a:spcBef>
            </a:pPr>
            <a:r>
              <a:rPr lang="ja-JP" altLang="en-US" sz="4400" b="1" dirty="0"/>
              <a:t>一人に</a:t>
            </a:r>
            <a:r>
              <a:rPr lang="en-US" altLang="ja-JP" sz="4400" b="1" dirty="0"/>
              <a:t>1</a:t>
            </a:r>
            <a:r>
              <a:rPr lang="ja-JP" altLang="en-US" sz="4400" b="1" dirty="0"/>
              <a:t>まいずつ</a:t>
            </a:r>
            <a:endParaRPr lang="en-US" altLang="ja-JP" sz="4400" b="1" dirty="0"/>
          </a:p>
          <a:p>
            <a:pPr>
              <a:spcBef>
                <a:spcPts val="300"/>
              </a:spcBef>
            </a:pPr>
            <a:r>
              <a:rPr lang="ja-JP" altLang="en-US" sz="4400" b="1" dirty="0"/>
              <a:t>「ハテナシート」を配るよ</a:t>
            </a:r>
            <a:endParaRPr lang="en-US" altLang="ja-JP" sz="4400" b="1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981518B0-1897-47D9-88D1-8A9A70089B1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988">
            <a:off x="8300264" y="3277778"/>
            <a:ext cx="2004864" cy="283559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正方形/長方形 9"/>
          <p:cNvSpPr/>
          <p:nvPr/>
        </p:nvSpPr>
        <p:spPr>
          <a:xfrm>
            <a:off x="750259" y="2124072"/>
            <a:ext cx="1266092" cy="2432889"/>
          </a:xfrm>
          <a:prstGeom prst="rect">
            <a:avLst/>
          </a:prstGeom>
          <a:solidFill>
            <a:srgbClr val="04A458"/>
          </a:solidFill>
        </p:spPr>
        <p:txBody>
          <a:bodyPr wrap="square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600" b="1" dirty="0">
                <a:solidFill>
                  <a:schemeClr val="bg1"/>
                </a:solidFill>
              </a:rPr>
              <a:t>準備</a:t>
            </a:r>
            <a:endParaRPr lang="en-US" altLang="ja-JP" sz="3600" b="1" dirty="0">
              <a:solidFill>
                <a:schemeClr val="bg1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750259" y="4815598"/>
            <a:ext cx="74396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5400" b="1" dirty="0">
                <a:solidFill>
                  <a:srgbClr val="04A458"/>
                </a:solidFill>
              </a:rPr>
              <a:t>シートを受け取ったら名前を書こう</a:t>
            </a:r>
            <a:endParaRPr lang="en-US" altLang="ja-JP" sz="5400" b="1" dirty="0">
              <a:solidFill>
                <a:srgbClr val="04A458"/>
              </a:solidFill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8"/>
          <a:stretch/>
        </p:blipFill>
        <p:spPr>
          <a:xfrm>
            <a:off x="-58058" y="142875"/>
            <a:ext cx="9020297" cy="1499746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" y="-42233"/>
            <a:ext cx="1491686" cy="16848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テキスト ボックス 18"/>
          <p:cNvSpPr txBox="1"/>
          <p:nvPr/>
        </p:nvSpPr>
        <p:spPr bwMode="gray">
          <a:xfrm rot="21540000">
            <a:off x="1663025" y="492091"/>
            <a:ext cx="4743529" cy="8505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ハテナ</a:t>
            </a:r>
            <a:r>
              <a:rPr kumimoji="1" lang="ja-JP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ja-JP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調べよう</a:t>
            </a:r>
            <a:r>
              <a:rPr kumimoji="1" lang="ja-JP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C29F0EC-7409-4886-AF6D-648CFFBE91A7}"/>
              </a:ext>
            </a:extLst>
          </p:cNvPr>
          <p:cNvSpPr/>
          <p:nvPr/>
        </p:nvSpPr>
        <p:spPr>
          <a:xfrm>
            <a:off x="2179043" y="346416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くば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222B34E-6DAE-472A-83F4-E6B3F46BD999}"/>
              </a:ext>
            </a:extLst>
          </p:cNvPr>
          <p:cNvSpPr/>
          <p:nvPr/>
        </p:nvSpPr>
        <p:spPr bwMode="gray">
          <a:xfrm>
            <a:off x="4510090" y="25884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しら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981518B0-1897-47D9-88D1-8A9A70089B18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5848">
            <a:off x="9475166" y="3470073"/>
            <a:ext cx="2004863" cy="283559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C29F0EC-7409-4886-AF6D-648CFFBE91A7}"/>
              </a:ext>
            </a:extLst>
          </p:cNvPr>
          <p:cNvSpPr/>
          <p:nvPr/>
        </p:nvSpPr>
        <p:spPr bwMode="gray">
          <a:xfrm>
            <a:off x="803253" y="2894779"/>
            <a:ext cx="10214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じゅん  </a:t>
            </a:r>
            <a:r>
              <a:rPr lang="ja-JP" altLang="en-US" sz="1400" b="1" dirty="0" err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び</a:t>
            </a:r>
            <a:endParaRPr lang="en-US" altLang="ja-JP" sz="1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3950677" y="4592859"/>
            <a:ext cx="17232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ja-JP" altLang="en-US" sz="1600" b="1" dirty="0" err="1">
                <a:solidFill>
                  <a:srgbClr val="04A458"/>
                </a:solidFill>
              </a:rPr>
              <a:t>う　</a:t>
            </a:r>
            <a:r>
              <a:rPr lang="ja-JP" altLang="en-US" sz="1600" b="1" dirty="0">
                <a:solidFill>
                  <a:srgbClr val="04A458"/>
                </a:solidFill>
              </a:rPr>
              <a:t>　と</a:t>
            </a:r>
            <a:endParaRPr lang="en-US" altLang="ja-JP" sz="1600" b="1" dirty="0">
              <a:solidFill>
                <a:srgbClr val="04A458"/>
              </a:solidFill>
            </a:endParaRPr>
          </a:p>
        </p:txBody>
      </p:sp>
      <p:sp>
        <p:nvSpPr>
          <p:cNvPr id="14" name="円形吹き出し 13"/>
          <p:cNvSpPr/>
          <p:nvPr/>
        </p:nvSpPr>
        <p:spPr>
          <a:xfrm>
            <a:off x="8105734" y="1243194"/>
            <a:ext cx="3609851" cy="1860958"/>
          </a:xfrm>
          <a:prstGeom prst="wedgeEllipseCallout">
            <a:avLst>
              <a:gd name="adj1" fmla="val -59635"/>
              <a:gd name="adj2" fmla="val 50178"/>
            </a:avLst>
          </a:prstGeom>
          <a:solidFill>
            <a:schemeClr val="accent1"/>
          </a:solid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216000" rIns="108000" rtlCol="0" anchor="ctr"/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『</a:t>
            </a:r>
            <a:r>
              <a:rPr lang="ja-JP" altLang="en-US" sz="2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ポプラディア</a:t>
            </a:r>
            <a:r>
              <a:rPr lang="en-US" altLang="ja-JP" sz="2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』</a:t>
            </a:r>
            <a:r>
              <a:rPr lang="ja-JP" altLang="en-US" sz="2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endParaRPr lang="en-US" altLang="ja-JP" sz="28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2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つかってみよう</a:t>
            </a:r>
            <a:endParaRPr lang="en-US" altLang="ja-JP" sz="28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1521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84"/>
          <a:stretch/>
        </p:blipFill>
        <p:spPr>
          <a:xfrm>
            <a:off x="5431792" y="1575903"/>
            <a:ext cx="6122762" cy="530114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45AC624-0A7E-40A0-859B-5A78D6D84F0D}"/>
              </a:ext>
            </a:extLst>
          </p:cNvPr>
          <p:cNvSpPr/>
          <p:nvPr/>
        </p:nvSpPr>
        <p:spPr>
          <a:xfrm>
            <a:off x="409262" y="2669367"/>
            <a:ext cx="565022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400" b="1" dirty="0">
                <a:solidFill>
                  <a:srgbClr val="04A458"/>
                </a:solidFill>
              </a:rPr>
              <a:t>調べて書くこと</a:t>
            </a:r>
            <a:endParaRPr lang="en-US" altLang="ja-JP" sz="5400" b="1" dirty="0">
              <a:solidFill>
                <a:srgbClr val="04A458"/>
              </a:solidFill>
            </a:endParaRPr>
          </a:p>
          <a:p>
            <a:endParaRPr lang="en-US" altLang="ja-JP" sz="2800" b="1" dirty="0">
              <a:solidFill>
                <a:srgbClr val="04A458"/>
              </a:solidFill>
            </a:endParaRPr>
          </a:p>
          <a:p>
            <a:r>
              <a:rPr lang="ja-JP" altLang="en-US" sz="5400" b="1" dirty="0">
                <a:solidFill>
                  <a:srgbClr val="04A458"/>
                </a:solidFill>
              </a:rPr>
              <a:t>●</a:t>
            </a:r>
            <a:r>
              <a:rPr lang="ja-JP" altLang="en-US" sz="5400" b="1" dirty="0"/>
              <a:t>答え</a:t>
            </a:r>
            <a:endParaRPr lang="en-US" altLang="ja-JP" sz="5400" b="1" dirty="0"/>
          </a:p>
          <a:p>
            <a:r>
              <a:rPr lang="ja-JP" altLang="en-US" sz="5400" b="1" dirty="0">
                <a:solidFill>
                  <a:srgbClr val="04A458"/>
                </a:solidFill>
              </a:rPr>
              <a:t>●</a:t>
            </a:r>
            <a:r>
              <a:rPr lang="ja-JP" altLang="en-US" sz="5400" b="1" dirty="0"/>
              <a:t>ページ数</a:t>
            </a:r>
            <a:endParaRPr lang="en-US" altLang="ja-JP" sz="5400" b="1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B2A04D1-8D98-49D9-B373-7124BA08A76E}"/>
              </a:ext>
            </a:extLst>
          </p:cNvPr>
          <p:cNvSpPr/>
          <p:nvPr/>
        </p:nvSpPr>
        <p:spPr>
          <a:xfrm>
            <a:off x="545788" y="244083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rgbClr val="04A45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しら</a:t>
            </a:r>
            <a:endParaRPr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フローチャート: 結合子 19">
            <a:extLst>
              <a:ext uri="{FF2B5EF4-FFF2-40B4-BE49-F238E27FC236}">
                <a16:creationId xmlns:a16="http://schemas.microsoft.com/office/drawing/2014/main" id="{F1773304-5EB6-4A0A-A090-81128460DBCC}"/>
              </a:ext>
            </a:extLst>
          </p:cNvPr>
          <p:cNvSpPr/>
          <p:nvPr/>
        </p:nvSpPr>
        <p:spPr>
          <a:xfrm>
            <a:off x="5887304" y="3512792"/>
            <a:ext cx="780842" cy="733559"/>
          </a:xfrm>
          <a:prstGeom prst="flowChartConnector">
            <a:avLst/>
          </a:prstGeom>
          <a:noFill/>
          <a:ln w="762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8"/>
          <a:stretch/>
        </p:blipFill>
        <p:spPr>
          <a:xfrm>
            <a:off x="-58058" y="142875"/>
            <a:ext cx="9020297" cy="1499746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" y="-42233"/>
            <a:ext cx="1491686" cy="16848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テキスト ボックス 15"/>
          <p:cNvSpPr txBox="1"/>
          <p:nvPr/>
        </p:nvSpPr>
        <p:spPr bwMode="gray">
          <a:xfrm rot="21540000">
            <a:off x="1663025" y="492091"/>
            <a:ext cx="4743529" cy="8505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ハテナ</a:t>
            </a:r>
            <a:r>
              <a:rPr kumimoji="1" lang="ja-JP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ja-JP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調べよう</a:t>
            </a:r>
            <a:r>
              <a:rPr kumimoji="1" lang="ja-JP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222B34E-6DAE-472A-83F4-E6B3F46BD999}"/>
              </a:ext>
            </a:extLst>
          </p:cNvPr>
          <p:cNvSpPr/>
          <p:nvPr/>
        </p:nvSpPr>
        <p:spPr bwMode="gray">
          <a:xfrm>
            <a:off x="4510090" y="25884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しら</a:t>
            </a:r>
          </a:p>
        </p:txBody>
      </p:sp>
    </p:spTree>
    <p:extLst>
      <p:ext uri="{BB962C8B-B14F-4D97-AF65-F5344CB8AC3E}">
        <p14:creationId xmlns:p14="http://schemas.microsoft.com/office/powerpoint/2010/main" val="397773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1504649" y="3119949"/>
            <a:ext cx="9555237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400"/>
              </a:lnSpc>
            </a:pPr>
            <a:r>
              <a:rPr lang="ja-JP" altLang="en-US" sz="6000" b="1" dirty="0">
                <a:solidFill>
                  <a:srgbClr val="04A458"/>
                </a:solidFill>
              </a:rPr>
              <a:t>●</a:t>
            </a:r>
            <a:r>
              <a:rPr lang="ja-JP" altLang="en-US" sz="6000" b="1" dirty="0"/>
              <a:t>ハテナ</a:t>
            </a:r>
            <a:endParaRPr lang="en-US" altLang="ja-JP" sz="6000" b="1" dirty="0"/>
          </a:p>
          <a:p>
            <a:pPr>
              <a:lnSpc>
                <a:spcPts val="7400"/>
              </a:lnSpc>
            </a:pPr>
            <a:r>
              <a:rPr lang="ja-JP" altLang="en-US" sz="6000" b="1" dirty="0">
                <a:solidFill>
                  <a:srgbClr val="04A458"/>
                </a:solidFill>
              </a:rPr>
              <a:t>●</a:t>
            </a:r>
            <a:r>
              <a:rPr lang="ja-JP" altLang="en-US" sz="6000" b="1" dirty="0"/>
              <a:t>答え</a:t>
            </a:r>
            <a:endParaRPr lang="en-US" altLang="ja-JP" sz="6000" b="1" dirty="0"/>
          </a:p>
          <a:p>
            <a:pPr>
              <a:lnSpc>
                <a:spcPts val="7400"/>
              </a:lnSpc>
            </a:pPr>
            <a:r>
              <a:rPr lang="ja-JP" altLang="en-US" sz="6000" b="1" dirty="0">
                <a:solidFill>
                  <a:srgbClr val="04A458"/>
                </a:solidFill>
              </a:rPr>
              <a:t>● </a:t>
            </a:r>
            <a:r>
              <a:rPr lang="ja-JP" altLang="en-US" sz="6000" b="1" dirty="0"/>
              <a:t>○巻○○ページ</a:t>
            </a:r>
            <a:r>
              <a:rPr lang="ja-JP" altLang="en-US" sz="6000" b="1" dirty="0">
                <a:solidFill>
                  <a:srgbClr val="04A458"/>
                </a:solidFill>
              </a:rPr>
              <a:t>　</a:t>
            </a:r>
            <a:endParaRPr lang="en-US" altLang="ja-JP" sz="6000" b="1" dirty="0">
              <a:solidFill>
                <a:srgbClr val="04A458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1"/>
          <a:stretch/>
        </p:blipFill>
        <p:spPr>
          <a:xfrm>
            <a:off x="-58058" y="215615"/>
            <a:ext cx="6138515" cy="149974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 bwMode="gray">
          <a:xfrm rot="-120000">
            <a:off x="1688789" y="555409"/>
            <a:ext cx="4743529" cy="8505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伝えよう</a:t>
            </a:r>
            <a:endParaRPr kumimoji="1" lang="ja-JP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" y="-42233"/>
            <a:ext cx="1491686" cy="16848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正方形/長方形 10"/>
          <p:cNvSpPr/>
          <p:nvPr/>
        </p:nvSpPr>
        <p:spPr>
          <a:xfrm>
            <a:off x="1504649" y="2104286"/>
            <a:ext cx="11591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ja-JP" altLang="en-US" sz="6000" b="1" dirty="0">
                <a:solidFill>
                  <a:srgbClr val="04A458"/>
                </a:solidFill>
              </a:rPr>
              <a:t>わかったことを伝えよう</a:t>
            </a:r>
            <a:endParaRPr lang="en-US" altLang="ja-JP" sz="6000" b="1" dirty="0">
              <a:solidFill>
                <a:srgbClr val="04A458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918D04B-CD1D-4AFA-9F87-50B6E2B08AC3}"/>
              </a:ext>
            </a:extLst>
          </p:cNvPr>
          <p:cNvSpPr/>
          <p:nvPr/>
        </p:nvSpPr>
        <p:spPr>
          <a:xfrm>
            <a:off x="6936801" y="1800714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rgbClr val="04A45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つた</a:t>
            </a:r>
            <a:endParaRPr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8389664-ABE1-4C6C-AE00-3EBF8F80405B}"/>
              </a:ext>
            </a:extLst>
          </p:cNvPr>
          <p:cNvSpPr/>
          <p:nvPr/>
        </p:nvSpPr>
        <p:spPr bwMode="gray">
          <a:xfrm>
            <a:off x="1782582" y="35943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つた</a:t>
            </a:r>
            <a:endParaRPr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1441BB1-200C-4A40-A22A-9607765985C6}"/>
              </a:ext>
            </a:extLst>
          </p:cNvPr>
          <p:cNvSpPr/>
          <p:nvPr/>
        </p:nvSpPr>
        <p:spPr>
          <a:xfrm>
            <a:off x="3362927" y="4808864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かん</a:t>
            </a:r>
          </a:p>
        </p:txBody>
      </p:sp>
    </p:spTree>
    <p:extLst>
      <p:ext uri="{BB962C8B-B14F-4D97-AF65-F5344CB8AC3E}">
        <p14:creationId xmlns:p14="http://schemas.microsoft.com/office/powerpoint/2010/main" val="1630933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5004F"/>
      </a:accent1>
      <a:accent2>
        <a:srgbClr val="65AADD"/>
      </a:accent2>
      <a:accent3>
        <a:srgbClr val="F6AB00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0000"/>
      </a:folHlink>
    </a:clrScheme>
    <a:fontScheme name="ひらけ！知のトビラ用フォント">
      <a:majorFont>
        <a:latin typeface="Arial Black"/>
        <a:ea typeface="メイリオ"/>
        <a:cs typeface=""/>
      </a:majorFont>
      <a:minorFont>
        <a:latin typeface="Arial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9743D52D29983141A14FF9BAF8C5D8AD" ma:contentTypeVersion="10" ma:contentTypeDescription="新しいドキュメントを作成します。" ma:contentTypeScope="" ma:versionID="c032543ac1f1bd5928c3fc4b1d7c5e61">
  <xsd:schema xmlns:xsd="http://www.w3.org/2001/XMLSchema" xmlns:xs="http://www.w3.org/2001/XMLSchema" xmlns:p="http://schemas.microsoft.com/office/2006/metadata/properties" xmlns:ns2="fd51a826-e1ba-4477-bffe-96efb6aa047b" xmlns:ns3="d4eb4a00-4d2d-412c-ba9e-c6a2ccfd8c3b" targetNamespace="http://schemas.microsoft.com/office/2006/metadata/properties" ma:root="true" ma:fieldsID="d4b03af8e548836d6ee61a11bf6ef631" ns2:_="" ns3:_="">
    <xsd:import namespace="fd51a826-e1ba-4477-bffe-96efb6aa047b"/>
    <xsd:import namespace="d4eb4a00-4d2d-412c-ba9e-c6a2ccfd8c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51a826-e1ba-4477-bffe-96efb6aa04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eb4a00-4d2d-412c-ba9e-c6a2ccfd8c3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8B355F8-D7D3-42AA-A3C6-B18B5ABC0BD6}"/>
</file>

<file path=customXml/itemProps2.xml><?xml version="1.0" encoding="utf-8"?>
<ds:datastoreItem xmlns:ds="http://schemas.openxmlformats.org/officeDocument/2006/customXml" ds:itemID="{6673BE30-71F7-4FC9-88A0-0344DDFE3547}"/>
</file>

<file path=customXml/itemProps3.xml><?xml version="1.0" encoding="utf-8"?>
<ds:datastoreItem xmlns:ds="http://schemas.openxmlformats.org/officeDocument/2006/customXml" ds:itemID="{F941177F-BBF0-4410-ABA3-D920A5B6643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3295</Words>
  <Application>Microsoft Office PowerPoint</Application>
  <PresentationFormat>ワイド画面</PresentationFormat>
  <Paragraphs>460</Paragraphs>
  <Slides>26</Slides>
  <Notes>26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4" baseType="lpstr">
      <vt:lpstr>BIZ UDP明朝 Medium</vt:lpstr>
      <vt:lpstr>HGP創英ﾌﾟﾚｾﾞﾝｽEB</vt:lpstr>
      <vt:lpstr>Meiryo UI</vt:lpstr>
      <vt:lpstr>UD デジタル 教科書体 N-B</vt:lpstr>
      <vt:lpstr>メイリオ</vt:lpstr>
      <vt:lpstr>Arial</vt:lpstr>
      <vt:lpstr>Calibri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2019-07-29T02:42:10Z</dcterms:created>
  <dcterms:modified xsi:type="dcterms:W3CDTF">2020-11-13T06:52:31Z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0x0101009743D52D29983141A14FF9BAF8C5D8AD</vt:lpwstr>
  </property>
</Properties>
</file>